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1" r:id="rId1"/>
  </p:sldMasterIdLst>
  <p:notesMasterIdLst>
    <p:notesMasterId r:id="rId36"/>
  </p:notesMasterIdLst>
  <p:handoutMasterIdLst>
    <p:handoutMasterId r:id="rId37"/>
  </p:handoutMasterIdLst>
  <p:sldIdLst>
    <p:sldId id="289" r:id="rId2"/>
    <p:sldId id="303" r:id="rId3"/>
    <p:sldId id="304" r:id="rId4"/>
    <p:sldId id="305" r:id="rId5"/>
    <p:sldId id="306" r:id="rId6"/>
    <p:sldId id="307" r:id="rId7"/>
    <p:sldId id="315" r:id="rId8"/>
    <p:sldId id="309" r:id="rId9"/>
    <p:sldId id="310" r:id="rId10"/>
    <p:sldId id="311" r:id="rId11"/>
    <p:sldId id="313" r:id="rId12"/>
    <p:sldId id="312" r:id="rId13"/>
    <p:sldId id="314" r:id="rId14"/>
    <p:sldId id="317" r:id="rId15"/>
    <p:sldId id="318" r:id="rId16"/>
    <p:sldId id="319" r:id="rId17"/>
    <p:sldId id="320" r:id="rId18"/>
    <p:sldId id="322" r:id="rId19"/>
    <p:sldId id="323" r:id="rId20"/>
    <p:sldId id="324" r:id="rId21"/>
    <p:sldId id="325" r:id="rId22"/>
    <p:sldId id="327" r:id="rId23"/>
    <p:sldId id="326" r:id="rId24"/>
    <p:sldId id="328" r:id="rId25"/>
    <p:sldId id="329" r:id="rId26"/>
    <p:sldId id="333" r:id="rId27"/>
    <p:sldId id="334" r:id="rId28"/>
    <p:sldId id="335" r:id="rId29"/>
    <p:sldId id="336" r:id="rId30"/>
    <p:sldId id="337" r:id="rId31"/>
    <p:sldId id="338" r:id="rId32"/>
    <p:sldId id="339" r:id="rId33"/>
    <p:sldId id="341" r:id="rId34"/>
    <p:sldId id="340" r:id="rId35"/>
  </p:sldIdLst>
  <p:sldSz cx="12192000" cy="6858000"/>
  <p:notesSz cx="6797675" cy="9928225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400" b="1" kern="1200">
        <a:solidFill>
          <a:schemeClr val="tx1"/>
        </a:solidFill>
        <a:latin typeface="Arial Rounded MT Bold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1400" b="1" kern="1200">
        <a:solidFill>
          <a:schemeClr val="tx1"/>
        </a:solidFill>
        <a:latin typeface="Arial Rounded MT Bold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1400" b="1" kern="1200">
        <a:solidFill>
          <a:schemeClr val="tx1"/>
        </a:solidFill>
        <a:latin typeface="Arial Rounded MT Bold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1400" b="1" kern="1200">
        <a:solidFill>
          <a:schemeClr val="tx1"/>
        </a:solidFill>
        <a:latin typeface="Arial Rounded MT Bold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1400" b="1" kern="1200">
        <a:solidFill>
          <a:schemeClr val="tx1"/>
        </a:solidFill>
        <a:latin typeface="Arial Rounded MT Bold" pitchFamily="34" charset="0"/>
        <a:ea typeface="+mn-ea"/>
        <a:cs typeface="+mn-cs"/>
      </a:defRPr>
    </a:lvl5pPr>
    <a:lvl6pPr marL="2286000" algn="l" defTabSz="914400" rtl="0" eaLnBrk="1" latinLnBrk="0" hangingPunct="1">
      <a:defRPr sz="1400" b="1" kern="1200">
        <a:solidFill>
          <a:schemeClr val="tx1"/>
        </a:solidFill>
        <a:latin typeface="Arial Rounded MT Bold" pitchFamily="34" charset="0"/>
        <a:ea typeface="+mn-ea"/>
        <a:cs typeface="+mn-cs"/>
      </a:defRPr>
    </a:lvl6pPr>
    <a:lvl7pPr marL="2743200" algn="l" defTabSz="914400" rtl="0" eaLnBrk="1" latinLnBrk="0" hangingPunct="1">
      <a:defRPr sz="1400" b="1" kern="1200">
        <a:solidFill>
          <a:schemeClr val="tx1"/>
        </a:solidFill>
        <a:latin typeface="Arial Rounded MT Bold" pitchFamily="34" charset="0"/>
        <a:ea typeface="+mn-ea"/>
        <a:cs typeface="+mn-cs"/>
      </a:defRPr>
    </a:lvl7pPr>
    <a:lvl8pPr marL="3200400" algn="l" defTabSz="914400" rtl="0" eaLnBrk="1" latinLnBrk="0" hangingPunct="1">
      <a:defRPr sz="1400" b="1" kern="1200">
        <a:solidFill>
          <a:schemeClr val="tx1"/>
        </a:solidFill>
        <a:latin typeface="Arial Rounded MT Bold" pitchFamily="34" charset="0"/>
        <a:ea typeface="+mn-ea"/>
        <a:cs typeface="+mn-cs"/>
      </a:defRPr>
    </a:lvl8pPr>
    <a:lvl9pPr marL="3657600" algn="l" defTabSz="914400" rtl="0" eaLnBrk="1" latinLnBrk="0" hangingPunct="1">
      <a:defRPr sz="1400" b="1" kern="1200">
        <a:solidFill>
          <a:schemeClr val="tx1"/>
        </a:solidFill>
        <a:latin typeface="Arial Rounded MT Bold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FA7F7"/>
    <a:srgbClr val="C5DAF3"/>
    <a:srgbClr val="FFFFFF"/>
    <a:srgbClr val="1F5394"/>
    <a:srgbClr val="FFCBBE"/>
    <a:srgbClr val="B6E1D6"/>
    <a:srgbClr val="6DC4AD"/>
    <a:srgbClr val="FF987D"/>
    <a:srgbClr val="306AAB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372" autoAdjust="0"/>
    <p:restoredTop sz="79456" autoAdjust="0"/>
  </p:normalViewPr>
  <p:slideViewPr>
    <p:cSldViewPr>
      <p:cViewPr varScale="1">
        <p:scale>
          <a:sx n="93" d="100"/>
          <a:sy n="93" d="100"/>
        </p:scale>
        <p:origin x="248" y="360"/>
      </p:cViewPr>
      <p:guideLst>
        <p:guide orient="horz" pos="2160"/>
        <p:guide pos="3840"/>
      </p:guideLst>
    </p:cSldViewPr>
  </p:slid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94" d="100"/>
          <a:sy n="94" d="100"/>
        </p:scale>
        <p:origin x="3702" y="72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3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 b="0"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31334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9688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b="0"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31334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975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 b="0"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31334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9688" y="942975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b="0">
                <a:latin typeface="Times New Roman" pitchFamily="18" charset="0"/>
              </a:defRPr>
            </a:lvl1pPr>
          </a:lstStyle>
          <a:p>
            <a:fld id="{66D17C0D-3159-464E-A332-7C83698A29E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5408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571" tIns="47786" rIns="95571" bIns="47786" numCol="1" anchor="t" anchorCtr="0" compatLnSpc="1">
            <a:prstTxWarp prst="textNoShape">
              <a:avLst/>
            </a:prstTxWarp>
          </a:bodyPr>
          <a:lstStyle>
            <a:lvl1pPr defTabSz="955675" eaLnBrk="1" hangingPunct="1">
              <a:defRPr sz="1300" b="0"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1275" y="0"/>
            <a:ext cx="29464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571" tIns="47786" rIns="95571" bIns="47786" numCol="1" anchor="t" anchorCtr="0" compatLnSpc="1">
            <a:prstTxWarp prst="textNoShape">
              <a:avLst/>
            </a:prstTxWarp>
          </a:bodyPr>
          <a:lstStyle>
            <a:lvl1pPr algn="r" defTabSz="955675" eaLnBrk="1" hangingPunct="1">
              <a:defRPr sz="1300" b="0"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41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2075" y="746125"/>
            <a:ext cx="6615113" cy="37211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6463" y="4714875"/>
            <a:ext cx="4984750" cy="446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571" tIns="47786" rIns="95571" bIns="4778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Klicken Sie, um die Formate des Vorlagentextes zu bearbeiten</a:t>
            </a:r>
          </a:p>
          <a:p>
            <a:pPr lvl="1"/>
            <a:r>
              <a:rPr lang="en-US"/>
              <a:t>Zweite Ebene</a:t>
            </a:r>
          </a:p>
          <a:p>
            <a:pPr lvl="2"/>
            <a:r>
              <a:rPr lang="en-US"/>
              <a:t>Dritte Ebene</a:t>
            </a:r>
          </a:p>
          <a:p>
            <a:pPr lvl="3"/>
            <a:r>
              <a:rPr lang="en-US"/>
              <a:t>Vierte Ebene</a:t>
            </a:r>
          </a:p>
          <a:p>
            <a:pPr lvl="4"/>
            <a:r>
              <a:rPr lang="en-US"/>
              <a:t>Fünfte Ebene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32925"/>
            <a:ext cx="29464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571" tIns="47786" rIns="95571" bIns="47786" numCol="1" anchor="b" anchorCtr="0" compatLnSpc="1">
            <a:prstTxWarp prst="textNoShape">
              <a:avLst/>
            </a:prstTxWarp>
          </a:bodyPr>
          <a:lstStyle>
            <a:lvl1pPr defTabSz="955675" eaLnBrk="1" hangingPunct="1">
              <a:defRPr sz="1300" b="0"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1275" y="9432925"/>
            <a:ext cx="29464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571" tIns="47786" rIns="95571" bIns="47786" numCol="1" anchor="b" anchorCtr="0" compatLnSpc="1">
            <a:prstTxWarp prst="textNoShape">
              <a:avLst/>
            </a:prstTxWarp>
          </a:bodyPr>
          <a:lstStyle>
            <a:lvl1pPr algn="r" defTabSz="955675" eaLnBrk="1" hangingPunct="1">
              <a:defRPr sz="1300" b="0">
                <a:latin typeface="Times New Roman" pitchFamily="18" charset="0"/>
              </a:defRPr>
            </a:lvl1pPr>
          </a:lstStyle>
          <a:p>
            <a:fld id="{412C2970-D838-4E16-9F7E-5362C8D6E63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22148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7732D20-D44D-48B7-B3F2-2C529A94196C}" type="slidenum">
              <a:rPr lang="en-US"/>
              <a:pPr/>
              <a:t>1</a:t>
            </a:fld>
            <a:endParaRPr lang="en-US"/>
          </a:p>
        </p:txBody>
      </p:sp>
      <p:sp>
        <p:nvSpPr>
          <p:cNvPr id="3184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4538"/>
            <a:ext cx="6616700" cy="3722687"/>
          </a:xfrm>
          <a:ln/>
        </p:spPr>
      </p:sp>
      <p:sp>
        <p:nvSpPr>
          <p:cNvPr id="3184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79450" y="4716463"/>
            <a:ext cx="5438775" cy="4467225"/>
          </a:xfrm>
        </p:spPr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noProof="0" dirty="0"/>
              <a:t>Hi and welcome to my presentation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noProof="0" dirty="0"/>
              <a:t>I’m </a:t>
            </a:r>
            <a:r>
              <a:rPr lang="en-US" noProof="0" dirty="0" err="1"/>
              <a:t>Mamad</a:t>
            </a:r>
            <a:r>
              <a:rPr lang="en-US" noProof="0" dirty="0"/>
              <a:t> </a:t>
            </a:r>
            <a:r>
              <a:rPr lang="en-US" noProof="0" dirty="0" err="1"/>
              <a:t>Farrahi</a:t>
            </a:r>
            <a:r>
              <a:rPr lang="en-US" noProof="0" dirty="0"/>
              <a:t> studying </a:t>
            </a:r>
            <a:r>
              <a:rPr lang="en-US" noProof="0" dirty="0" err="1"/>
              <a:t>eXtended</a:t>
            </a:r>
            <a:r>
              <a:rPr lang="en-US" noProof="0" dirty="0"/>
              <a:t> AI at </a:t>
            </a:r>
            <a:r>
              <a:rPr lang="en-US" noProof="0" dirty="0" err="1"/>
              <a:t>uni</a:t>
            </a:r>
            <a:r>
              <a:rPr lang="en-US" noProof="0" dirty="0"/>
              <a:t> Würzburg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noProof="0" dirty="0"/>
              <a:t>Today I’m </a:t>
            </a:r>
            <a:r>
              <a:rPr lang="en-US" noProof="0" dirty="0" err="1"/>
              <a:t>gonna</a:t>
            </a:r>
            <a:r>
              <a:rPr lang="en-US" noProof="0" dirty="0"/>
              <a:t> present you open-source approaches and digital </a:t>
            </a:r>
            <a:r>
              <a:rPr lang="en-US" noProof="0" dirty="0" err="1"/>
              <a:t>soverinity</a:t>
            </a:r>
            <a:r>
              <a:rPr lang="en-US" noProof="0" dirty="0"/>
              <a:t> in Asian countries and lessons for Germany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noProof="0" dirty="0"/>
          </a:p>
          <a:p>
            <a:pPr marL="171450" marR="0" lvl="0" indent="-17145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The aim is to zoom our POV on Asian country to see how they took advantage of open-source approaches and how it helped individuals and the society as a whole.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7855093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I shows 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clear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understanding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of 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crime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rates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all across Japan.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This straightforward information is incredibly 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helpful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for the 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police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and other law 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enforcement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agencies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, as it 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allows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them to 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plan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and execute strategies to 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prevent crime 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more effectively.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On the other hand, this information is also useful 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for ordinary people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, as it keeps them 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aware of the safety situation 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in their 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local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GB" b="1" i="0" dirty="0" err="1">
                <a:solidFill>
                  <a:srgbClr val="374151"/>
                </a:solidFill>
                <a:effectLst/>
                <a:latin typeface="Söhne"/>
              </a:rPr>
              <a:t>neighborhoods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2C2970-D838-4E16-9F7E-5362C8D6E639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6031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Open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data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also 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plays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a 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critical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role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in fields like 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machine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learning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When there’re 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more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data 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available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scienticts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and businesses can learn ML models easier.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2C2970-D838-4E16-9F7E-5362C8D6E639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322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gives a 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good intuition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about the 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aging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of Japanese folks. By the use of these insights it would be possible for them to make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 clearer decisions 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on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their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 health-care 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system.</a:t>
            </a:r>
          </a:p>
          <a:p>
            <a:pPr algn="l"/>
            <a:endParaRPr lang="en-GB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Here is a good point to 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mention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Germany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and it’s 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problem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regarding 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aging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(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demografischer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Wandel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).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If Germany would publish the collected data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, it could 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lead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to these 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nice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graphs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and 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new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GB" b="1" i="0" dirty="0" err="1">
                <a:solidFill>
                  <a:srgbClr val="374151"/>
                </a:solidFill>
                <a:effectLst/>
                <a:latin typeface="Söhne"/>
              </a:rPr>
              <a:t>intutions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through the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socity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, and 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as a result help the health care system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, especially when it comes to older people.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2C2970-D838-4E16-9F7E-5362C8D6E639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0563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This gives us 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information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change of 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different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age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groups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in each 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region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en-GB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171450" marR="0" lvl="0" indent="-17145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This data is 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really useful 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because it can help with a lot of important 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decisions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</a:p>
          <a:p>
            <a:pPr marL="171450" marR="0" lvl="0" indent="-17145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guide the planning of 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cities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and 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towns</a:t>
            </a:r>
          </a:p>
          <a:p>
            <a:pPr marL="171450" marR="0" lvl="0" indent="-17145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plan things like new roads or buildings</a:t>
            </a:r>
          </a:p>
          <a:p>
            <a:pPr marL="171450" marR="0" lvl="0" indent="-17145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guide 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education programs</a:t>
            </a:r>
          </a:p>
          <a:p>
            <a:pPr marL="171450" marR="0" lvl="0" indent="-17145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shape 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government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policies</a:t>
            </a:r>
            <a:endParaRPr lang="en-GB" b="0" i="0" dirty="0">
              <a:solidFill>
                <a:srgbClr val="374151"/>
              </a:solidFill>
              <a:effectLst/>
              <a:latin typeface="Söhne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2C2970-D838-4E16-9F7E-5362C8D6E639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391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DE" dirty="0"/>
              <a:t>I wanna explore an open-source project in car industry and realte it to car industry of Germany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2C2970-D838-4E16-9F7E-5362C8D6E639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6632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This project comes from 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China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and was started by 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Baidu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, a big name in 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internet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and 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AI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Started at 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2013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and launched Apollo in 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2017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a leader in three important areas - 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self-driving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cars, 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smart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cars, and 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intelligent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transportation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They’ve 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predicted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by 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next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year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they’ll run their products in 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30 cities 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with 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3k self-driving cars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for 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30m users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community of 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80k developers 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helping to make the project better.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There's also a lot of 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open-source code - over 700k lines!</a:t>
            </a:r>
            <a:endParaRPr lang="en-GB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2C2970-D838-4E16-9F7E-5362C8D6E639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4693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2C2970-D838-4E16-9F7E-5362C8D6E639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9245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By an open-source approach, Apollo could 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grow quickly 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and 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affordably less 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than 4 years.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Let's look 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at how this worked.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anyone can 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contribute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their 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ideas 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and 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skills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has a huge community of 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80K developers 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from all over the world 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en-GB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mean Apollo can develop 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new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features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and 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fix issues much faster than they could alone</a:t>
            </a:r>
            <a:endParaRPr lang="en-GB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It's like having an 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enormous team 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but 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without the usual cost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pPr marL="171450" marR="0" lvl="0" indent="-17145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GB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171450" marR="0" lvl="0" indent="-17145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If a user spots a problem or has a new idea, they 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don't have to wait for Apollo to take action 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- they can make changes themselves.</a:t>
            </a:r>
          </a:p>
          <a:p>
            <a:pPr marL="171450" marR="0" lvl="0" indent="-17145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This keeps 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Apollo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agile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, able to adapt quickly to user needs and new trends.</a:t>
            </a:r>
          </a:p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2C2970-D838-4E16-9F7E-5362C8D6E639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9521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2C2970-D838-4E16-9F7E-5362C8D6E639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45217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Let's shift gears a bit and talk about a different kind of open-source project, the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Vazirmatn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Font.</a:t>
            </a:r>
          </a:p>
          <a:p>
            <a:pPr marL="171450" marR="0" lvl="0" indent="-17145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This is a 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popular Persian font 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used in Iran and it started in 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2015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as part of the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Vazir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project.</a:t>
            </a:r>
            <a:endParaRPr lang="fa-IR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171450" marR="0" lvl="0" indent="-17145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The 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goal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was to create a 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clear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easy-to-read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font for the web and apps, mainly for 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Persian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speakers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  <a:endParaRPr lang="en-DE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171450" marR="0" lvl="0" indent="-17145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They designed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Vazirmatn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using an open-source tool called </a:t>
            </a:r>
            <a:r>
              <a:rPr lang="en-GB" b="1" i="0" dirty="0" err="1">
                <a:solidFill>
                  <a:srgbClr val="374151"/>
                </a:solidFill>
                <a:effectLst/>
                <a:latin typeface="Söhne"/>
              </a:rPr>
              <a:t>Fontforge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,</a:t>
            </a:r>
            <a:endParaRPr lang="fa-IR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171450" marR="0" lvl="0" indent="-17145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and they even 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integrated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it with the 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Roboto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font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for 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Latin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characters.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2C2970-D838-4E16-9F7E-5362C8D6E639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8152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* Let's start with the basics: open-source software is software with 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publicly accessible source code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. This means anyone can 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view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use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modify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, and 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distribute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it.</a:t>
            </a:r>
          </a:p>
          <a:p>
            <a:endParaRPr lang="en-GB" b="0" i="0" dirty="0">
              <a:solidFill>
                <a:srgbClr val="374151"/>
              </a:solidFill>
              <a:effectLst/>
              <a:latin typeface="Söhne"/>
            </a:endParaRPr>
          </a:p>
          <a:p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* Open-source software comes with many 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advantages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: 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cost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savings, 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customization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collaboration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transparency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security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, and 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innovation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. Let's briefly touch on each of these.</a:t>
            </a: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2C2970-D838-4E16-9F7E-5362C8D6E639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4579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The font has been very successful, with over 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2K stars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an impressive 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158 forks 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on GitHub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It's had 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contributions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from 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39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different people and has had 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126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releases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That's a lot of people using and improving this font!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2C2970-D838-4E16-9F7E-5362C8D6E639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01318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And it's not just popular on GitHub.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Vazirmatn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is used all over Iran 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- on 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websites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, in 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apps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, and even in 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book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publishing. </a:t>
            </a:r>
            <a:endParaRPr lang="fa-IR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It's 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improved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feel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of 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visual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communication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in the 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country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  <a:endParaRPr lang="fa-IR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This has helped to 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raise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the 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standard of design 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and 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contributes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to a 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stronger cultural identity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  <a:endParaRPr lang="fa-IR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fa-IR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So you see, open-source 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isn't just about technology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. It can also make a big impact on 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culture and daily life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, just like the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Vazirmatn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Font has done in Iran.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2C2970-D838-4E16-9F7E-5362C8D6E639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98666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Let's talk about 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how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India is taking 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control of its digital future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You may know that big 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tech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companies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have a lot of 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influence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these days, so many countries are working on what we call 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'digital sovereignty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'. This means they want to 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control their digital data 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and services. India is one of these countries.</a:t>
            </a: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2C2970-D838-4E16-9F7E-5362C8D6E639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93299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India has made a 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significant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move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towards digital sovereignty by developing 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two key applications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This 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initiative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has been taken to 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prevent the transfer of user data to foreign entities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India is creating its 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own tech solutions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, like Koo and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BharOS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. These tools are 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not only popular in India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, but they're also 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gaining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recognition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globally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2C2970-D838-4E16-9F7E-5362C8D6E639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54382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A good example is 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Koo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, which is a platform like 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Twitter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, but it's made in India and 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focuses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on 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Indian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languages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It's an app that serves over 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60M users 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across more than 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100 countries worldwide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The platform offers over 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9K profiles 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to connect with and explore, spanning across over a thousand diverse topics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2C2970-D838-4E16-9F7E-5362C8D6E639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92825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BharOS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is a mobile OS developed in India with a 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focus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on 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digital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sovereignty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It's a 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locally built solution 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that offers an 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alternative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to widely used platforms like 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Android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The system places a 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strong emphasis on user privacy and security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It does 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not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come with 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pre-installed apps or services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, giving users the 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power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to 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control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permissions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and 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data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access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The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BharOS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project 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showcases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how 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locally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developed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technologies can be leveraged for a more 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self-reliant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and 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secure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digital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future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2C2970-D838-4E16-9F7E-5362C8D6E639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44877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DE" dirty="0"/>
              <a:t>It’s time for conclusion and taking lessons from the examples that I’ve presented for Germany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2C2970-D838-4E16-9F7E-5362C8D6E639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16908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let's talk about a 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common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challenge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that both 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Germany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and 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Japan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face - an 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aging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population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Majority of people are getting older, and we need to 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think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about 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caregiving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and 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retirement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Imagine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if we had access to a 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much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of 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data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about 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aging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from the government, data that can be 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freely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used by anyone.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This is what 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Japan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has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done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with their open-data approach.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GB" b="0" i="0" dirty="0">
              <a:solidFill>
                <a:srgbClr val="374151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What 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could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we 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do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with such data?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it could 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inspire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our community of 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volunteer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developers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researchers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and 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businesses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to 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dive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deep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into the 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data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and find 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new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ways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to 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tackle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the 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aging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issue.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They could create 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new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solutions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new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services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, and 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new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ideas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to help us all.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GB" b="0" i="0" dirty="0">
              <a:solidFill>
                <a:srgbClr val="374151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 It could be a game-changer in managing the aging challenge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2C2970-D838-4E16-9F7E-5362C8D6E639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92103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GB" b="0" i="0" dirty="0">
                <a:effectLst/>
                <a:latin typeface="Söhne"/>
              </a:rPr>
              <a:t>The car industry is the </a:t>
            </a:r>
            <a:r>
              <a:rPr lang="en-GB" b="1" i="0" dirty="0">
                <a:effectLst/>
                <a:latin typeface="Söhne"/>
              </a:rPr>
              <a:t>backbone</a:t>
            </a:r>
            <a:r>
              <a:rPr lang="en-GB" b="0" i="0" dirty="0">
                <a:effectLst/>
                <a:latin typeface="Söhne"/>
              </a:rPr>
              <a:t> of Germany's economy. 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It 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makes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a lot of 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money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for the country. In 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2019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, it made 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€438.8 billion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. This is 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more than any other industry 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in Germany. So, we need to pay a lot of 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attention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to the car industry. It can help Germany's economy a lot in the future.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In 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China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, the 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Apollo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project has shown how using 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open-source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can lead to 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big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successes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This project has 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grown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fast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and 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has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big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plans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for the 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future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What can we in Germany learn from this?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The car industry is 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vital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for Germany.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But soon, In Germany we 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can't sell petrol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and 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diesel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cars anymore.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So, we need to 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move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quickly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to 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make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electric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cars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Apollo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can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teach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us how to do this.</a:t>
            </a: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2C2970-D838-4E16-9F7E-5362C8D6E639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50018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let's take a look at an exciting example - Elli. Elli is a special group from Volkswagen, and they are 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focusing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on 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Electric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and 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Autonomous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cars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, very much 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like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what 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Apollo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is doing in China.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en-GB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171450" marR="0" lvl="0" indent="-17145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Just like Apollo, Elli can benefit greatly from an 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open-source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approach. By doing this, Volkswagen can 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adapt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more 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easily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to the 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market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, especially given the 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upcoming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ban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on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petrol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cars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. With 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open-source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costs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can be 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lowered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and 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improvements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can be made 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faster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pPr marL="171450" marR="0" lvl="0" indent="-17145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GB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171450" marR="0" lvl="0" indent="-17145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Now, 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imagine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if all the 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German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auto companies decided to follow this approach, just 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like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Apollo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pPr marL="171450" marR="0" lvl="0" indent="-17145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This 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could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really help Germany as a whole to 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remain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competitive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in the car 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industry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pPr marL="171450" marR="0" lvl="0" indent="-17145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We can 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continue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to 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be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a top player 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in the 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global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car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market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pPr marL="171450" marR="0" lvl="0" indent="-17145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This way, we can 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ensure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the 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future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success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of 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Germany's automobile industry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pPr marL="171450" marR="0" lvl="0" indent="-17145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GB" b="0" i="0" dirty="0">
              <a:solidFill>
                <a:srgbClr val="374151"/>
              </a:solidFill>
              <a:effectLst/>
              <a:latin typeface="Söhne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2C2970-D838-4E16-9F7E-5362C8D6E639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5761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Open-source software is often 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free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or 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low-cost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. This allows organizations to save on 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licensing fees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support costs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, and other expenses usually associated with proprietary software.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Open-source software is typically customizable, allowing 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users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to 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modify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the software to suit their 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specific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needs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2C2970-D838-4E16-9F7E-5362C8D6E639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03984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Now, let's talk about how open source can impact our 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culture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A great 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example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is from 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Iran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with the </a:t>
            </a:r>
            <a:r>
              <a:rPr lang="en-GB" b="1" i="0" dirty="0" err="1">
                <a:solidFill>
                  <a:srgbClr val="374151"/>
                </a:solidFill>
                <a:effectLst/>
                <a:latin typeface="Söhne"/>
              </a:rPr>
              <a:t>Vazirmatn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font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. This open-source font has not only 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improved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the 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quality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of 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life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in Iran but also 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sparked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a 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sense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of 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patriotism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among 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Iranians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They have 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come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together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to 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collaborate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on the 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development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of this 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font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enriching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their 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culture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in the process.</a:t>
            </a:r>
          </a:p>
          <a:p>
            <a:pPr algn="l"/>
            <a:endParaRPr lang="en-GB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Just as Iran's experience with the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Vazirmatn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font, we too have an opportunity to 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enrich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our 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culture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. We have the </a:t>
            </a:r>
            <a:r>
              <a:rPr lang="en-GB" b="1" i="0" dirty="0" err="1">
                <a:solidFill>
                  <a:srgbClr val="374151"/>
                </a:solidFill>
                <a:effectLst/>
                <a:latin typeface="Söhne"/>
              </a:rPr>
              <a:t>Duden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dictionary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, the 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primary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reference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for the 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German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language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Like any language, German is 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dynamic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and 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constantly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changing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pPr algn="l"/>
            <a:endParaRPr lang="en-GB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By making the </a:t>
            </a:r>
            <a:r>
              <a:rPr lang="en-GB" b="1" i="0" dirty="0" err="1">
                <a:solidFill>
                  <a:srgbClr val="374151"/>
                </a:solidFill>
                <a:effectLst/>
                <a:latin typeface="Söhne"/>
              </a:rPr>
              <a:t>Duden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dictionary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an open-source project, we could 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engage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German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speakers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from around the 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globe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to 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contribute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to its 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maintenance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and 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updates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This not only 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supports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the 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constant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evolution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of the German language but also helps to 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build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a 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strong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sense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of 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community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among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German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speakers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worldwide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, and 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it's 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free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of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charge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! That's a 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powerful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way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to 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enrich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our 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culture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  <a:endParaRPr lang="en-DE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en-GB" b="0" i="0" dirty="0">
              <a:solidFill>
                <a:srgbClr val="374151"/>
              </a:solidFill>
              <a:effectLst/>
              <a:latin typeface="Söhne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2C2970-D838-4E16-9F7E-5362C8D6E639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50020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Let's 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turn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our 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attention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now to Digital Sovereignty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India has 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made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significant 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strides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in this 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regard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developing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their own 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applications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like 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Koo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and alternative operating systems like </a:t>
            </a:r>
            <a:r>
              <a:rPr lang="en-GB" b="1" i="0" dirty="0" err="1">
                <a:solidFill>
                  <a:srgbClr val="374151"/>
                </a:solidFill>
                <a:effectLst/>
                <a:latin typeface="Söhne"/>
              </a:rPr>
              <a:t>BharOS</a:t>
            </a:r>
            <a:endParaRPr lang="en-DE" b="1" i="0" dirty="0">
              <a:solidFill>
                <a:srgbClr val="374151"/>
              </a:solidFill>
              <a:effectLst/>
              <a:latin typeface="Söhne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DE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These 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efforts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allow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India to 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control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and shape their 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digital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environment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in a way that best serves their citizens. Not only does this 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offer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better 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security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and 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privacy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, but it also 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ensures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the 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rights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of its 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citizens.</a:t>
            </a:r>
            <a:endParaRPr lang="en-DE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DE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Just 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like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in 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India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, more and 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more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of our 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population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are 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relying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on 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mobile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devices and the 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internet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for daily activities.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If we follow India's example and 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develop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our 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own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digital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ecosystem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, we could have more 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control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over our 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digital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world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  <a:endParaRPr lang="en-DE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DE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This could 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lead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to 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stronger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protection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for our 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digital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rights which could be a great 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benefit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for 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all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of us here in 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Germany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2C2970-D838-4E16-9F7E-5362C8D6E639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54801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So, what can we 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learn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from all of this?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The open-source 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movement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is 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changing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the world. We've seen this in Japan, China, Iran, and India.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For us in 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Germany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, the 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message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is 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clear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Open-source can help us make 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progress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in 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technology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economy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, and 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culture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And by making our 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own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local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services like 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India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, it can also help us 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keep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control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over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our 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digital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world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2C2970-D838-4E16-9F7E-5362C8D6E639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48927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2C2970-D838-4E16-9F7E-5362C8D6E639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43268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But remember, open source isn't just about sharing code. 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‘It’s is about sharing ideas, trust, and working together.’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As Linus Torvalds, master mind and engineer behind Linux kernel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2C2970-D838-4E16-9F7E-5362C8D6E639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7843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Open-source software 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encourages global collaboration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, allowing developers from around the world to contribute to projects, 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share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expertise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, and learn from one another.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Transparency is a significant benefit. The publicly accessible code can be scrutinized, 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ensuring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it's secure, reliable, and 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free from hidden vulnerabilities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2C2970-D838-4E16-9F7E-5362C8D6E639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2053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Thanks to its transparent nature 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and 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large developer community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, open-source software is 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often considered more secure 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than proprietary software.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Finally, open-source software 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fosters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innovation, 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enabling developers to experiment with new ideas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, create novel applications, and 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build upon existing solutions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2C2970-D838-4E16-9F7E-5362C8D6E639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2256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Telegram is a widely recognized open-source messaging platform. Its stability, 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adaptability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and constant innovation 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contribute to its success.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Linux, created by Linus Torvalds, has had a 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major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impact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on 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technology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. Its influence spans various industries, from the global smartphone industry with Android to healthcare devices and the mobility industry.</a:t>
            </a: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2C2970-D838-4E16-9F7E-5362C8D6E639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1936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Japan has 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used 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open data to 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influence 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the government and 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policy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How open-source Apollo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fastly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helped China to grow in car industry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By looking at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Vazirmatn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font, we see how open-source can help al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examine India’s actions towards achieving digital sovereignty, 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homegrown solutions 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and robust 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data management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2C2970-D838-4E16-9F7E-5362C8D6E639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6406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This country is committed to open data, bringing 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significant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benefits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to the nation and its citizens.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Accessible governmental data 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discourages corruption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, and 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fosters trust between the government and its citizens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171450" marR="0" lvl="0" indent="-17145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Let's explore some examples from Japan's 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e-Gov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data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portal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that demonstrate the 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positive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impact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of open data on the country and its people.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2C2970-D838-4E16-9F7E-5362C8D6E639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5035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insight 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into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 domestic travel habits of the Japanese population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It's an asset for 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citizens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planning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travel,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as well as 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businesses in the tourism 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sector.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By understanding travel trends, businesses can 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enhance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their 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marketing efforts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optimize resource allocation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, and increase profitability.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2C2970-D838-4E16-9F7E-5362C8D6E639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0452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6.wmf"/><Relationship Id="rId7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9.jpeg"/><Relationship Id="rId9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50" name="Rectangle 2"/>
          <p:cNvSpPr>
            <a:spLocks noGrp="1" noChangeArrowheads="1"/>
          </p:cNvSpPr>
          <p:nvPr>
            <p:ph type="ctrTitle" sz="quarter"/>
          </p:nvPr>
        </p:nvSpPr>
        <p:spPr>
          <a:xfrm>
            <a:off x="488951" y="1960563"/>
            <a:ext cx="11214100" cy="1828800"/>
          </a:xfrm>
        </p:spPr>
        <p:txBody>
          <a:bodyPr/>
          <a:lstStyle>
            <a:lvl1pPr algn="ctr">
              <a:defRPr sz="4000">
                <a:latin typeface="+mn-lt"/>
              </a:defRPr>
            </a:lvl1pPr>
          </a:lstStyle>
          <a:p>
            <a:r>
              <a:rPr lang="de-DE"/>
              <a:t>Titelmasterformat durch Klicken bearbeiten</a:t>
            </a:r>
            <a:endParaRPr lang="en-GB" dirty="0"/>
          </a:p>
        </p:txBody>
      </p:sp>
      <p:sp>
        <p:nvSpPr>
          <p:cNvPr id="181253" name="Rectangle 5"/>
          <p:cNvSpPr>
            <a:spLocks noGrp="1" noChangeArrowheads="1"/>
          </p:cNvSpPr>
          <p:nvPr>
            <p:ph type="subTitle" sz="quarter" idx="1" hasCustomPrompt="1"/>
          </p:nvPr>
        </p:nvSpPr>
        <p:spPr>
          <a:xfrm>
            <a:off x="1828800" y="4149725"/>
            <a:ext cx="8534400" cy="406400"/>
          </a:xfrm>
        </p:spPr>
        <p:txBody>
          <a:bodyPr lIns="91440" tIns="45720" rIns="91440" bIns="45720"/>
          <a:lstStyle>
            <a:lvl1pPr marL="0" indent="0" algn="ctr">
              <a:buFont typeface="Wingdings 3" pitchFamily="18" charset="2"/>
              <a:buNone/>
              <a:defRPr b="1">
                <a:solidFill>
                  <a:schemeClr val="tx1"/>
                </a:solidFill>
              </a:defRPr>
            </a:lvl1pPr>
          </a:lstStyle>
          <a:p>
            <a:r>
              <a:rPr lang="en-US" dirty="0" err="1"/>
              <a:t>Mamad</a:t>
            </a:r>
            <a:r>
              <a:rPr lang="en-US" dirty="0"/>
              <a:t> </a:t>
            </a:r>
            <a:r>
              <a:rPr lang="en-US" dirty="0" err="1"/>
              <a:t>Farrahi</a:t>
            </a:r>
            <a:endParaRPr lang="de-DE" dirty="0"/>
          </a:p>
        </p:txBody>
      </p:sp>
      <p:sp>
        <p:nvSpPr>
          <p:cNvPr id="181255" name="Text Box 7"/>
          <p:cNvSpPr txBox="1">
            <a:spLocks noChangeArrowheads="1"/>
          </p:cNvSpPr>
          <p:nvPr/>
        </p:nvSpPr>
        <p:spPr bwMode="auto">
          <a:xfrm>
            <a:off x="1775885" y="4616301"/>
            <a:ext cx="8640233" cy="39687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de-DE" sz="2000" i="1" dirty="0">
                <a:solidFill>
                  <a:srgbClr val="777777"/>
                </a:solidFill>
                <a:latin typeface="Arial" charset="0"/>
              </a:rPr>
              <a:t>comnet.informatik.uni-wuerzburg.de</a:t>
            </a:r>
          </a:p>
        </p:txBody>
      </p:sp>
      <p:grpSp>
        <p:nvGrpSpPr>
          <p:cNvPr id="5" name="Gruppieren 4"/>
          <p:cNvGrpSpPr/>
          <p:nvPr userDrawn="1"/>
        </p:nvGrpSpPr>
        <p:grpSpPr>
          <a:xfrm>
            <a:off x="0" y="431800"/>
            <a:ext cx="12191999" cy="898525"/>
            <a:chOff x="0" y="431800"/>
            <a:chExt cx="12191999" cy="898525"/>
          </a:xfrm>
        </p:grpSpPr>
        <p:sp>
          <p:nvSpPr>
            <p:cNvPr id="2" name="Rechteck 1"/>
            <p:cNvSpPr/>
            <p:nvPr userDrawn="1"/>
          </p:nvSpPr>
          <p:spPr bwMode="auto">
            <a:xfrm>
              <a:off x="9768408" y="431800"/>
              <a:ext cx="2423591" cy="898525"/>
            </a:xfrm>
            <a:prstGeom prst="rect">
              <a:avLst/>
            </a:prstGeom>
            <a:solidFill>
              <a:srgbClr val="D0D0D0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1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Rounded MT Bold" pitchFamily="34" charset="0"/>
              </a:endParaRPr>
            </a:p>
          </p:txBody>
        </p:sp>
        <p:pic>
          <p:nvPicPr>
            <p:cNvPr id="39" name="Picture 9" descr="unilogo4c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 r="20525"/>
            <a:stretch>
              <a:fillRect/>
            </a:stretch>
          </p:blipFill>
          <p:spPr bwMode="auto">
            <a:xfrm>
              <a:off x="624408" y="431800"/>
              <a:ext cx="9144000" cy="898525"/>
            </a:xfrm>
            <a:prstGeom prst="rect">
              <a:avLst/>
            </a:prstGeom>
            <a:noFill/>
          </p:spPr>
        </p:pic>
        <p:sp>
          <p:nvSpPr>
            <p:cNvPr id="181258" name="Rectangle 10"/>
            <p:cNvSpPr>
              <a:spLocks noChangeArrowheads="1"/>
            </p:cNvSpPr>
            <p:nvPr/>
          </p:nvSpPr>
          <p:spPr bwMode="auto">
            <a:xfrm>
              <a:off x="4968552" y="500063"/>
              <a:ext cx="6096000" cy="738664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 algn="r"/>
              <a:r>
                <a:rPr lang="en-US" sz="1400" b="0" dirty="0" err="1">
                  <a:latin typeface="Arial" charset="0"/>
                </a:rPr>
                <a:t>Institut</a:t>
              </a:r>
              <a:r>
                <a:rPr lang="en-US" sz="1400" b="0" dirty="0">
                  <a:latin typeface="Arial" charset="0"/>
                </a:rPr>
                <a:t> f</a:t>
              </a:r>
              <a:r>
                <a:rPr lang="de-DE" sz="1400" b="0" dirty="0" err="1">
                  <a:latin typeface="Arial" charset="0"/>
                </a:rPr>
                <a:t>ür</a:t>
              </a:r>
              <a:r>
                <a:rPr lang="de-DE" sz="1400" b="0" dirty="0">
                  <a:latin typeface="Arial" charset="0"/>
                </a:rPr>
                <a:t> Informatik</a:t>
              </a:r>
              <a:endParaRPr lang="en-US" sz="1400" b="0" dirty="0">
                <a:latin typeface="Arial" charset="0"/>
              </a:endParaRPr>
            </a:p>
            <a:p>
              <a:pPr algn="r"/>
              <a:r>
                <a:rPr lang="en-US" sz="1400" b="0" dirty="0" err="1">
                  <a:latin typeface="Arial" charset="0"/>
                </a:rPr>
                <a:t>Lehrstuhl</a:t>
              </a:r>
              <a:r>
                <a:rPr lang="en-US" sz="1400" b="0" dirty="0">
                  <a:latin typeface="Arial" charset="0"/>
                </a:rPr>
                <a:t> </a:t>
              </a:r>
              <a:r>
                <a:rPr lang="en-US" sz="1400" b="0" dirty="0" err="1">
                  <a:latin typeface="Arial" charset="0"/>
                </a:rPr>
                <a:t>für</a:t>
              </a:r>
              <a:r>
                <a:rPr lang="en-US" sz="1400" b="0" dirty="0">
                  <a:latin typeface="Arial" charset="0"/>
                </a:rPr>
                <a:t> </a:t>
              </a:r>
              <a:r>
                <a:rPr lang="en-US" sz="1400" b="0" dirty="0" err="1">
                  <a:latin typeface="Arial" charset="0"/>
                </a:rPr>
                <a:t>Kommunikationsnetze</a:t>
              </a:r>
              <a:endParaRPr lang="en-US" sz="1400" b="0" dirty="0">
                <a:latin typeface="Arial" charset="0"/>
              </a:endParaRPr>
            </a:p>
            <a:p>
              <a:pPr algn="r"/>
              <a:r>
                <a:rPr lang="en-US" sz="1400" b="0" dirty="0">
                  <a:latin typeface="Arial" charset="0"/>
                </a:rPr>
                <a:t>Prof. Dr.</a:t>
              </a:r>
              <a:r>
                <a:rPr lang="en-US" sz="1400" b="0" baseline="0" dirty="0">
                  <a:latin typeface="Arial" charset="0"/>
                </a:rPr>
                <a:t> T</a:t>
              </a:r>
              <a:r>
                <a:rPr lang="en-US" sz="1400" b="0" dirty="0">
                  <a:latin typeface="Arial" charset="0"/>
                </a:rPr>
                <a:t>. </a:t>
              </a:r>
              <a:r>
                <a:rPr lang="en-US" sz="1400" b="0" dirty="0" err="1">
                  <a:latin typeface="Arial" charset="0"/>
                </a:rPr>
                <a:t>Hoßfeld</a:t>
              </a:r>
              <a:endParaRPr lang="en-US" sz="1400" b="0" dirty="0">
                <a:latin typeface="Arial" charset="0"/>
              </a:endParaRPr>
            </a:p>
          </p:txBody>
        </p:sp>
        <p:pic>
          <p:nvPicPr>
            <p:cNvPr id="23" name="Picture 11"/>
            <p:cNvPicPr>
              <a:picLocks noChangeArrowheads="1"/>
            </p:cNvPicPr>
            <p:nvPr userDrawn="1"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1170219" y="509826"/>
              <a:ext cx="700088" cy="7191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dist="63500" dir="3187806" algn="ctr" rotWithShape="0">
                <a:schemeClr val="bg2">
                  <a:alpha val="50000"/>
                </a:schemeClr>
              </a:outerShdw>
            </a:effectLst>
          </p:spPr>
        </p:pic>
        <p:sp>
          <p:nvSpPr>
            <p:cNvPr id="40" name="Rechteck 39"/>
            <p:cNvSpPr/>
            <p:nvPr userDrawn="1"/>
          </p:nvSpPr>
          <p:spPr bwMode="auto">
            <a:xfrm>
              <a:off x="0" y="431800"/>
              <a:ext cx="2855640" cy="898525"/>
            </a:xfrm>
            <a:prstGeom prst="rect">
              <a:avLst/>
            </a:prstGeom>
            <a:solidFill>
              <a:srgbClr val="D0D0D0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1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Rounded MT Bold" pitchFamily="34" charset="0"/>
              </a:endParaRPr>
            </a:p>
          </p:txBody>
        </p:sp>
        <p:pic>
          <p:nvPicPr>
            <p:cNvPr id="41" name="Picture 13" descr="unilogo4cohne_small.jpg"/>
            <p:cNvPicPr>
              <a:picLocks noChangeAspect="1"/>
            </p:cNvPicPr>
            <p:nvPr userDrawn="1"/>
          </p:nvPicPr>
          <p:blipFill rotWithShape="1">
            <a:blip r:embed="rId4" cstate="print">
              <a:clrChange>
                <a:clrFrom>
                  <a:srgbClr val="FFFEFD"/>
                </a:clrFrom>
                <a:clrTo>
                  <a:srgbClr val="FFFEFD">
                    <a:alpha val="0"/>
                  </a:srgbClr>
                </a:clrTo>
              </a:clrChange>
            </a:blip>
            <a:srcRect l="44640"/>
            <a:stretch/>
          </p:blipFill>
          <p:spPr>
            <a:xfrm>
              <a:off x="911424" y="431800"/>
              <a:ext cx="1130294" cy="898525"/>
            </a:xfrm>
            <a:prstGeom prst="rect">
              <a:avLst/>
            </a:prstGeom>
          </p:spPr>
        </p:pic>
        <p:pic>
          <p:nvPicPr>
            <p:cNvPr id="42" name="Picture 13" descr="unilogo4cohne_small.jpg"/>
            <p:cNvPicPr>
              <a:picLocks noChangeAspect="1"/>
            </p:cNvPicPr>
            <p:nvPr userDrawn="1"/>
          </p:nvPicPr>
          <p:blipFill rotWithShape="1">
            <a:blip r:embed="rId4" cstate="print"/>
            <a:srcRect r="55678"/>
            <a:stretch/>
          </p:blipFill>
          <p:spPr>
            <a:xfrm>
              <a:off x="0" y="431800"/>
              <a:ext cx="904920" cy="898524"/>
            </a:xfrm>
            <a:prstGeom prst="rect">
              <a:avLst/>
            </a:prstGeom>
          </p:spPr>
        </p:pic>
      </p:grpSp>
      <p:pic>
        <p:nvPicPr>
          <p:cNvPr id="14" name="Grafik 13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0" y="6921631"/>
            <a:ext cx="2371832" cy="313200"/>
          </a:xfrm>
          <a:prstGeom prst="rect">
            <a:avLst/>
          </a:prstGeom>
        </p:spPr>
      </p:pic>
      <p:pic>
        <p:nvPicPr>
          <p:cNvPr id="15" name="Grafik 14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2445454" y="6921631"/>
            <a:ext cx="2371832" cy="313200"/>
          </a:xfrm>
          <a:prstGeom prst="rect">
            <a:avLst/>
          </a:prstGeom>
        </p:spPr>
      </p:pic>
      <p:pic>
        <p:nvPicPr>
          <p:cNvPr id="16" name="Grafik 15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4890910" y="6921631"/>
            <a:ext cx="2371821" cy="313200"/>
          </a:xfrm>
          <a:prstGeom prst="rect">
            <a:avLst/>
          </a:prstGeom>
        </p:spPr>
      </p:pic>
      <p:pic>
        <p:nvPicPr>
          <p:cNvPr id="17" name="Grafik 16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7363896" y="6921631"/>
            <a:ext cx="2371832" cy="313200"/>
          </a:xfrm>
          <a:prstGeom prst="rect">
            <a:avLst/>
          </a:prstGeom>
        </p:spPr>
      </p:pic>
      <p:pic>
        <p:nvPicPr>
          <p:cNvPr id="18" name="Grafik 17"/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9844392" y="6921631"/>
            <a:ext cx="2347606" cy="3132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098839" y="6525068"/>
            <a:ext cx="541777" cy="2267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="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>
              <a:defRPr/>
            </a:pPr>
            <a:fld id="{4E3075A1-C8E0-4AC9-B60D-1132CF388043}" type="slidenum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7" name="Foliennummernplatzhalter 5">
            <a:extLst>
              <a:ext uri="{FF2B5EF4-FFF2-40B4-BE49-F238E27FC236}">
                <a16:creationId xmlns:a16="http://schemas.microsoft.com/office/drawing/2014/main" id="{2FEC48EB-43B2-4181-B567-7B6D76C21DEE}"/>
              </a:ext>
            </a:extLst>
          </p:cNvPr>
          <p:cNvSpPr txBox="1">
            <a:spLocks/>
          </p:cNvSpPr>
          <p:nvPr userDrawn="1"/>
        </p:nvSpPr>
        <p:spPr>
          <a:xfrm>
            <a:off x="8904312" y="6525068"/>
            <a:ext cx="541777" cy="2267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1000" b="0" kern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4E3075A1-C8E0-4AC9-B60D-1132CF388043}" type="slidenum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098839" y="6525068"/>
            <a:ext cx="541777" cy="2267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="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>
              <a:defRPr/>
            </a:pPr>
            <a:fld id="{4E3075A1-C8E0-4AC9-B60D-1132CF388043}" type="slidenum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200FEDB-E43B-402C-9059-9FCEEF9AAB25}"/>
              </a:ext>
            </a:extLst>
          </p:cNvPr>
          <p:cNvSpPr txBox="1">
            <a:spLocks/>
          </p:cNvSpPr>
          <p:nvPr userDrawn="1"/>
        </p:nvSpPr>
        <p:spPr>
          <a:xfrm>
            <a:off x="8904312" y="6525068"/>
            <a:ext cx="541777" cy="2267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1000" b="0" kern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4E3075A1-C8E0-4AC9-B60D-1132CF388043}" type="slidenum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12200" y="30164"/>
            <a:ext cx="2667000" cy="5989637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11200" y="30164"/>
            <a:ext cx="7797800" cy="5989637"/>
          </a:xfrm>
        </p:spPr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098839" y="6525068"/>
            <a:ext cx="541777" cy="2267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="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>
              <a:defRPr/>
            </a:pPr>
            <a:fld id="{4E3075A1-C8E0-4AC9-B60D-1132CF388043}" type="slidenum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6ED38E1-331D-45BD-909D-93E0D8906D71}"/>
              </a:ext>
            </a:extLst>
          </p:cNvPr>
          <p:cNvSpPr txBox="1">
            <a:spLocks/>
          </p:cNvSpPr>
          <p:nvPr userDrawn="1"/>
        </p:nvSpPr>
        <p:spPr>
          <a:xfrm>
            <a:off x="8904312" y="6525068"/>
            <a:ext cx="541777" cy="2267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1000" b="0" kern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4E3075A1-C8E0-4AC9-B60D-1132CF388043}" type="slidenum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rgbClr val="063D79"/>
              </a:buClr>
              <a:defRPr/>
            </a:lvl1pPr>
            <a:lvl2pPr>
              <a:buClr>
                <a:srgbClr val="063D79"/>
              </a:buClr>
              <a:defRPr/>
            </a:lvl2pPr>
            <a:lvl3pPr>
              <a:buClr>
                <a:srgbClr val="063D79"/>
              </a:buClr>
              <a:defRPr/>
            </a:lvl3pPr>
            <a:lvl4pPr>
              <a:buClr>
                <a:srgbClr val="063D79"/>
              </a:buClr>
              <a:defRPr/>
            </a:lvl4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170847" y="6525068"/>
            <a:ext cx="541777" cy="2267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="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>
              <a:defRPr/>
            </a:pPr>
            <a:fld id="{4E3075A1-C8E0-4AC9-B60D-1132CF388043}" type="slidenum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4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Textfeld 3"/>
          <p:cNvSpPr txBox="1"/>
          <p:nvPr userDrawn="1"/>
        </p:nvSpPr>
        <p:spPr>
          <a:xfrm>
            <a:off x="2639616" y="1052736"/>
            <a:ext cx="2664296" cy="10081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1600" b="0" dirty="0" err="1">
              <a:latin typeface="+mn-lt"/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196E6EF-3D8E-4957-A439-5D2280CE1A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04312" y="6525068"/>
            <a:ext cx="541777" cy="2267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="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>
              <a:defRPr/>
            </a:pPr>
            <a:fld id="{4E3075A1-C8E0-4AC9-B60D-1132CF388043}" type="slidenum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11200" y="914400"/>
            <a:ext cx="5232400" cy="5105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46800" y="914400"/>
            <a:ext cx="5232400" cy="5105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Foliennummernplatzhalter 5">
            <a:extLst>
              <a:ext uri="{FF2B5EF4-FFF2-40B4-BE49-F238E27FC236}">
                <a16:creationId xmlns:a16="http://schemas.microsoft.com/office/drawing/2014/main" id="{B828CE34-CC67-4E17-A5B3-FF421A963B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04312" y="6525068"/>
            <a:ext cx="541777" cy="2267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="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>
              <a:defRPr/>
            </a:pPr>
            <a:fld id="{4E3075A1-C8E0-4AC9-B60D-1132CF388043}" type="slidenum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9" name="Foliennummernplatzhalter 5">
            <a:extLst>
              <a:ext uri="{FF2B5EF4-FFF2-40B4-BE49-F238E27FC236}">
                <a16:creationId xmlns:a16="http://schemas.microsoft.com/office/drawing/2014/main" id="{DE93AAB1-B7D0-42C5-8489-BBD1FAE5FC8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904312" y="6525068"/>
            <a:ext cx="541777" cy="2267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="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>
              <a:defRPr/>
            </a:pPr>
            <a:fld id="{4E3075A1-C8E0-4AC9-B60D-1132CF388043}" type="slidenum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5" name="Foliennummernplatzhalter 5">
            <a:extLst>
              <a:ext uri="{FF2B5EF4-FFF2-40B4-BE49-F238E27FC236}">
                <a16:creationId xmlns:a16="http://schemas.microsoft.com/office/drawing/2014/main" id="{A1004EE9-71F7-49C3-AEC6-27984ECF0994}"/>
              </a:ext>
            </a:extLst>
          </p:cNvPr>
          <p:cNvSpPr txBox="1">
            <a:spLocks/>
          </p:cNvSpPr>
          <p:nvPr userDrawn="1"/>
        </p:nvSpPr>
        <p:spPr>
          <a:xfrm>
            <a:off x="8904312" y="6525068"/>
            <a:ext cx="541777" cy="2267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1000" b="0" kern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4E3075A1-C8E0-4AC9-B60D-1132CF388043}" type="slidenum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Farbsche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Farbschema</a:t>
            </a:r>
          </a:p>
        </p:txBody>
      </p:sp>
      <p:pic>
        <p:nvPicPr>
          <p:cNvPr id="5" name="Grafik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43920" y="1196752"/>
            <a:ext cx="8208912" cy="4879878"/>
          </a:xfrm>
          <a:prstGeom prst="rect">
            <a:avLst/>
          </a:prstGeom>
        </p:spPr>
      </p:pic>
      <p:sp>
        <p:nvSpPr>
          <p:cNvPr id="7" name="Foliennummernplatzhalter 5">
            <a:extLst>
              <a:ext uri="{FF2B5EF4-FFF2-40B4-BE49-F238E27FC236}">
                <a16:creationId xmlns:a16="http://schemas.microsoft.com/office/drawing/2014/main" id="{6A7FE386-66AB-4DE5-8F99-809013B252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04312" y="6525068"/>
            <a:ext cx="541777" cy="2267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="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>
              <a:defRPr/>
            </a:pPr>
            <a:fld id="{4E3075A1-C8E0-4AC9-B60D-1132CF388043}" type="slidenum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0931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098839" y="6525068"/>
            <a:ext cx="541777" cy="2267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="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>
              <a:defRPr/>
            </a:pPr>
            <a:fld id="{4E3075A1-C8E0-4AC9-B60D-1132CF388043}" type="slidenum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4" name="Foliennummernplatzhalter 5">
            <a:extLst>
              <a:ext uri="{FF2B5EF4-FFF2-40B4-BE49-F238E27FC236}">
                <a16:creationId xmlns:a16="http://schemas.microsoft.com/office/drawing/2014/main" id="{DD5045F2-FFB1-4BE6-A82D-044410B8000A}"/>
              </a:ext>
            </a:extLst>
          </p:cNvPr>
          <p:cNvSpPr txBox="1">
            <a:spLocks/>
          </p:cNvSpPr>
          <p:nvPr userDrawn="1"/>
        </p:nvSpPr>
        <p:spPr>
          <a:xfrm>
            <a:off x="8904312" y="6525068"/>
            <a:ext cx="541777" cy="2267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1000" b="0" kern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4E3075A1-C8E0-4AC9-B60D-1132CF388043}" type="slidenum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098839" y="6525068"/>
            <a:ext cx="541777" cy="2267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="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>
              <a:defRPr/>
            </a:pPr>
            <a:fld id="{4E3075A1-C8E0-4AC9-B60D-1132CF388043}" type="slidenum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7" name="Foliennummernplatzhalter 5">
            <a:extLst>
              <a:ext uri="{FF2B5EF4-FFF2-40B4-BE49-F238E27FC236}">
                <a16:creationId xmlns:a16="http://schemas.microsoft.com/office/drawing/2014/main" id="{6AFEFF89-82C5-4C87-9183-1A0960BC685D}"/>
              </a:ext>
            </a:extLst>
          </p:cNvPr>
          <p:cNvSpPr txBox="1">
            <a:spLocks/>
          </p:cNvSpPr>
          <p:nvPr userDrawn="1"/>
        </p:nvSpPr>
        <p:spPr>
          <a:xfrm>
            <a:off x="8904312" y="6525068"/>
            <a:ext cx="541777" cy="2267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1000" b="0" kern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 Rounded MT Bold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4E3075A1-C8E0-4AC9-B60D-1132CF388043}" type="slidenum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18" Type="http://schemas.openxmlformats.org/officeDocument/2006/relationships/image" Target="../media/image5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20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6.wmf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719668" y="30163"/>
            <a:ext cx="10657417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dirty="0" err="1"/>
              <a:t>Klicken</a:t>
            </a:r>
            <a:r>
              <a:rPr lang="en-GB" dirty="0"/>
              <a:t> um das </a:t>
            </a:r>
            <a:r>
              <a:rPr lang="en-GB" dirty="0" err="1"/>
              <a:t>Titelformat</a:t>
            </a:r>
            <a:r>
              <a:rPr lang="en-GB" dirty="0"/>
              <a:t> </a:t>
            </a:r>
            <a:r>
              <a:rPr lang="en-GB" dirty="0" err="1"/>
              <a:t>zu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1802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11200" y="914400"/>
            <a:ext cx="10668000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Sie</a:t>
            </a:r>
            <a:r>
              <a:rPr lang="en-GB" dirty="0"/>
              <a:t>, um die </a:t>
            </a:r>
            <a:r>
              <a:rPr lang="en-GB" dirty="0" err="1"/>
              <a:t>Formate</a:t>
            </a:r>
            <a:r>
              <a:rPr lang="en-GB" dirty="0"/>
              <a:t> des </a:t>
            </a:r>
            <a:r>
              <a:rPr lang="en-GB" dirty="0" err="1"/>
              <a:t>Vorlagentextes</a:t>
            </a:r>
            <a:r>
              <a:rPr lang="en-GB" dirty="0"/>
              <a:t> </a:t>
            </a:r>
            <a:r>
              <a:rPr lang="en-GB" dirty="0" err="1"/>
              <a:t>zu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pic>
        <p:nvPicPr>
          <p:cNvPr id="12" name="Grafik 11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0" y="6921631"/>
            <a:ext cx="2371832" cy="313200"/>
          </a:xfrm>
          <a:prstGeom prst="rect">
            <a:avLst/>
          </a:prstGeom>
        </p:spPr>
      </p:pic>
      <p:pic>
        <p:nvPicPr>
          <p:cNvPr id="13" name="Grafik 12"/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2445454" y="6921631"/>
            <a:ext cx="2371832" cy="313200"/>
          </a:xfrm>
          <a:prstGeom prst="rect">
            <a:avLst/>
          </a:prstGeom>
        </p:spPr>
      </p:pic>
      <p:pic>
        <p:nvPicPr>
          <p:cNvPr id="14" name="Grafik 13"/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4890910" y="6921631"/>
            <a:ext cx="2371821" cy="313200"/>
          </a:xfrm>
          <a:prstGeom prst="rect">
            <a:avLst/>
          </a:prstGeom>
        </p:spPr>
      </p:pic>
      <p:pic>
        <p:nvPicPr>
          <p:cNvPr id="15" name="Grafik 14"/>
          <p:cNvPicPr>
            <a:picLocks noChangeAspect="1"/>
          </p:cNvPicPr>
          <p:nvPr userDrawn="1"/>
        </p:nvPicPr>
        <p:blipFill>
          <a:blip r:embed="rId17"/>
          <a:stretch>
            <a:fillRect/>
          </a:stretch>
        </p:blipFill>
        <p:spPr>
          <a:xfrm>
            <a:off x="7363896" y="6921631"/>
            <a:ext cx="2371832" cy="313200"/>
          </a:xfrm>
          <a:prstGeom prst="rect">
            <a:avLst/>
          </a:prstGeom>
        </p:spPr>
      </p:pic>
      <p:pic>
        <p:nvPicPr>
          <p:cNvPr id="16" name="Grafik 15"/>
          <p:cNvPicPr>
            <a:picLocks noChangeAspect="1"/>
          </p:cNvPicPr>
          <p:nvPr userDrawn="1"/>
        </p:nvPicPr>
        <p:blipFill>
          <a:blip r:embed="rId18"/>
          <a:stretch>
            <a:fillRect/>
          </a:stretch>
        </p:blipFill>
        <p:spPr>
          <a:xfrm>
            <a:off x="9844392" y="6921631"/>
            <a:ext cx="2347606" cy="313200"/>
          </a:xfrm>
          <a:prstGeom prst="rect">
            <a:avLst/>
          </a:prstGeom>
        </p:spPr>
      </p:pic>
      <p:pic>
        <p:nvPicPr>
          <p:cNvPr id="17" name="Picture 18"/>
          <p:cNvPicPr>
            <a:picLocks noChangeArrowheads="1"/>
          </p:cNvPicPr>
          <p:nvPr userDrawn="1"/>
        </p:nvPicPr>
        <p:blipFill>
          <a:blip r:embed="rId19" cstate="print"/>
          <a:srcRect/>
          <a:stretch>
            <a:fillRect/>
          </a:stretch>
        </p:blipFill>
        <p:spPr bwMode="auto">
          <a:xfrm>
            <a:off x="11797333" y="6497655"/>
            <a:ext cx="275331" cy="2796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63500" dir="3187806" algn="ctr" rotWithShape="0">
              <a:srgbClr val="C0C0C0">
                <a:alpha val="50000"/>
              </a:srgbClr>
            </a:outerShdw>
          </a:effectLst>
        </p:spPr>
      </p:pic>
      <p:sp>
        <p:nvSpPr>
          <p:cNvPr id="18" name="Rectangle 25"/>
          <p:cNvSpPr>
            <a:spLocks noChangeArrowheads="1"/>
          </p:cNvSpPr>
          <p:nvPr userDrawn="1"/>
        </p:nvSpPr>
        <p:spPr bwMode="auto">
          <a:xfrm>
            <a:off x="9494300" y="6523182"/>
            <a:ext cx="16764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 anchor="ctr"/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sz="1000" b="0" i="1" baseline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cs typeface="Segoe UI" pitchFamily="34" charset="0"/>
              </a:rPr>
              <a:t>Mamad</a:t>
            </a:r>
            <a:r>
              <a:rPr lang="de-DE" sz="1000" b="0" i="1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cs typeface="Segoe UI" pitchFamily="34" charset="0"/>
              </a:rPr>
              <a:t> </a:t>
            </a:r>
            <a:r>
              <a:rPr lang="de-DE" sz="1000" b="0" i="1" baseline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cs typeface="Segoe UI" pitchFamily="34" charset="0"/>
              </a:rPr>
              <a:t>Farrahi</a:t>
            </a:r>
            <a:endParaRPr lang="de-DE" sz="1000" b="0" i="1" baseline="0" dirty="0">
              <a:solidFill>
                <a:schemeClr val="tx1">
                  <a:lumMod val="65000"/>
                  <a:lumOff val="35000"/>
                </a:schemeClr>
              </a:solidFill>
              <a:latin typeface="Segoe UI" pitchFamily="34" charset="0"/>
              <a:cs typeface="Segoe UI" pitchFamily="34" charset="0"/>
            </a:endParaRPr>
          </a:p>
        </p:txBody>
      </p:sp>
      <p:pic>
        <p:nvPicPr>
          <p:cNvPr id="19" name="Grafik 18"/>
          <p:cNvPicPr>
            <a:picLocks noChangeAspect="1"/>
          </p:cNvPicPr>
          <p:nvPr userDrawn="1"/>
        </p:nvPicPr>
        <p:blipFill rotWithShape="1"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822"/>
          <a:stretch/>
        </p:blipFill>
        <p:spPr>
          <a:xfrm>
            <a:off x="0" y="6468810"/>
            <a:ext cx="391865" cy="389190"/>
          </a:xfrm>
          <a:prstGeom prst="rect">
            <a:avLst/>
          </a:prstGeom>
        </p:spPr>
      </p:pic>
      <p:sp>
        <p:nvSpPr>
          <p:cNvPr id="23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204987" y="6525068"/>
            <a:ext cx="541777" cy="2267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="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>
              <a:defRPr/>
            </a:pPr>
            <a:fld id="{4E3075A1-C8E0-4AC9-B60D-1132CF388043}" type="slidenum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63" r:id="rId7"/>
    <p:sldLayoutId id="2147483658" r:id="rId8"/>
    <p:sldLayoutId id="2147483659" r:id="rId9"/>
    <p:sldLayoutId id="2147483660" r:id="rId10"/>
    <p:sldLayoutId id="2147483661" r:id="rId11"/>
    <p:sldLayoutId id="2147483662" r:id="rId12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63D79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63D79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63D79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63D79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63D79"/>
          </a:solidFill>
          <a:latin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63D79"/>
          </a:solidFill>
          <a:latin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63D79"/>
          </a:solidFill>
          <a:latin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63D79"/>
          </a:solidFill>
          <a:latin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63D79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063D79"/>
        </a:buClr>
        <a:buSzPct val="80000"/>
        <a:buFont typeface="Wingdings 3" pitchFamily="18" charset="2"/>
        <a:buChar char="u"/>
        <a:defRPr sz="2000">
          <a:solidFill>
            <a:srgbClr val="4D4D4D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063D79"/>
        </a:buClr>
        <a:buSzPct val="100000"/>
        <a:buFont typeface="Wingdings" pitchFamily="2" charset="2"/>
        <a:buChar char="§"/>
        <a:defRPr sz="1800">
          <a:solidFill>
            <a:srgbClr val="4D4D4D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063D79"/>
        </a:buClr>
        <a:buChar char="–"/>
        <a:defRPr sz="1600">
          <a:solidFill>
            <a:srgbClr val="4D4D4D"/>
          </a:solidFill>
          <a:latin typeface="+mn-lt"/>
        </a:defRPr>
      </a:lvl3pPr>
      <a:lvl4pPr marL="1562100" indent="-228600" algn="l" rtl="0" eaLnBrk="1" fontAlgn="base" hangingPunct="1">
        <a:spcBef>
          <a:spcPct val="20000"/>
        </a:spcBef>
        <a:spcAft>
          <a:spcPct val="0"/>
        </a:spcAft>
        <a:buClr>
          <a:srgbClr val="063D79"/>
        </a:buClr>
        <a:buChar char="•"/>
        <a:defRPr sz="1600">
          <a:solidFill>
            <a:srgbClr val="4D4D4D"/>
          </a:solidFill>
          <a:latin typeface="+mn-lt"/>
        </a:defRPr>
      </a:lvl4pPr>
      <a:lvl5pPr marL="1981200" indent="-228600" algn="l" rtl="0" eaLnBrk="1" fontAlgn="base" hangingPunct="1">
        <a:spcBef>
          <a:spcPct val="20000"/>
        </a:spcBef>
        <a:spcAft>
          <a:spcPct val="0"/>
        </a:spcAft>
        <a:buClr>
          <a:srgbClr val="063D79"/>
        </a:buClr>
        <a:buChar char=" "/>
        <a:defRPr sz="1600">
          <a:solidFill>
            <a:srgbClr val="4D4D4D"/>
          </a:solidFill>
          <a:latin typeface="+mn-lt"/>
        </a:defRPr>
      </a:lvl5pPr>
      <a:lvl6pPr marL="2438400" indent="-228600" algn="l" rtl="0" eaLnBrk="1" fontAlgn="base" hangingPunct="1">
        <a:spcBef>
          <a:spcPct val="20000"/>
        </a:spcBef>
        <a:spcAft>
          <a:spcPct val="0"/>
        </a:spcAft>
        <a:buChar char=" "/>
        <a:defRPr sz="2000">
          <a:solidFill>
            <a:srgbClr val="4D4D4D"/>
          </a:solidFill>
          <a:latin typeface="+mn-lt"/>
        </a:defRPr>
      </a:lvl6pPr>
      <a:lvl7pPr marL="2895600" indent="-228600" algn="l" rtl="0" eaLnBrk="1" fontAlgn="base" hangingPunct="1">
        <a:spcBef>
          <a:spcPct val="20000"/>
        </a:spcBef>
        <a:spcAft>
          <a:spcPct val="0"/>
        </a:spcAft>
        <a:buChar char=" "/>
        <a:defRPr sz="2000">
          <a:solidFill>
            <a:srgbClr val="4D4D4D"/>
          </a:solidFill>
          <a:latin typeface="+mn-lt"/>
        </a:defRPr>
      </a:lvl7pPr>
      <a:lvl8pPr marL="3352800" indent="-228600" algn="l" rtl="0" eaLnBrk="1" fontAlgn="base" hangingPunct="1">
        <a:spcBef>
          <a:spcPct val="20000"/>
        </a:spcBef>
        <a:spcAft>
          <a:spcPct val="0"/>
        </a:spcAft>
        <a:buChar char=" "/>
        <a:defRPr sz="2000">
          <a:solidFill>
            <a:srgbClr val="4D4D4D"/>
          </a:solidFill>
          <a:latin typeface="+mn-lt"/>
        </a:defRPr>
      </a:lvl8pPr>
      <a:lvl9pPr marL="3810000" indent="-228600" algn="l" rtl="0" eaLnBrk="1" fontAlgn="base" hangingPunct="1">
        <a:spcBef>
          <a:spcPct val="20000"/>
        </a:spcBef>
        <a:spcAft>
          <a:spcPct val="0"/>
        </a:spcAft>
        <a:buChar char=" "/>
        <a:defRPr sz="2000">
          <a:solidFill>
            <a:srgbClr val="4D4D4D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jpg"/><Relationship Id="rId4" Type="http://schemas.openxmlformats.org/officeDocument/2006/relationships/image" Target="../media/image37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jpeg"/><Relationship Id="rId4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jpg"/><Relationship Id="rId5" Type="http://schemas.openxmlformats.org/officeDocument/2006/relationships/image" Target="../media/image43.jpg"/><Relationship Id="rId4" Type="http://schemas.openxmlformats.org/officeDocument/2006/relationships/image" Target="../media/image55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42" name="Rectangle 2"/>
          <p:cNvSpPr>
            <a:spLocks noGrp="1" noChangeArrowheads="1"/>
          </p:cNvSpPr>
          <p:nvPr>
            <p:ph type="ctrTitle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de-DE" sz="2800" dirty="0">
                <a:solidFill>
                  <a:srgbClr val="5FA7F7"/>
                </a:solidFill>
              </a:rPr>
              <a:t>Open Source Software and Digital </a:t>
            </a:r>
            <a:r>
              <a:rPr lang="de-DE" sz="2800" dirty="0" err="1">
                <a:solidFill>
                  <a:srgbClr val="5FA7F7"/>
                </a:solidFill>
              </a:rPr>
              <a:t>Sovereignity</a:t>
            </a:r>
            <a:r>
              <a:rPr lang="de-DE" sz="2800" dirty="0">
                <a:solidFill>
                  <a:srgbClr val="5FA7F7"/>
                </a:solidFill>
              </a:rPr>
              <a:t> in Asia:</a:t>
            </a:r>
            <a:br>
              <a:rPr lang="de-DE" sz="2800" dirty="0">
                <a:solidFill>
                  <a:srgbClr val="5FA7F7"/>
                </a:solidFill>
              </a:rPr>
            </a:br>
            <a:r>
              <a:rPr lang="de-DE" sz="2800" dirty="0" err="1">
                <a:solidFill>
                  <a:srgbClr val="5FA7F7"/>
                </a:solidFill>
              </a:rPr>
              <a:t>Lessons</a:t>
            </a:r>
            <a:r>
              <a:rPr lang="de-DE" sz="2800" dirty="0">
                <a:solidFill>
                  <a:srgbClr val="5FA7F7"/>
                </a:solidFill>
              </a:rPr>
              <a:t> </a:t>
            </a:r>
            <a:r>
              <a:rPr lang="de-DE" sz="2800" dirty="0" err="1">
                <a:solidFill>
                  <a:srgbClr val="5FA7F7"/>
                </a:solidFill>
              </a:rPr>
              <a:t>for</a:t>
            </a:r>
            <a:r>
              <a:rPr lang="de-DE" sz="2800" dirty="0">
                <a:solidFill>
                  <a:srgbClr val="5FA7F7"/>
                </a:solidFill>
              </a:rPr>
              <a:t> Germany</a:t>
            </a:r>
          </a:p>
        </p:txBody>
      </p:sp>
      <p:sp>
        <p:nvSpPr>
          <p:cNvPr id="31744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16357" y="4149725"/>
            <a:ext cx="11359286" cy="406400"/>
          </a:xfrm>
        </p:spPr>
        <p:txBody>
          <a:bodyPr/>
          <a:lstStyle/>
          <a:p>
            <a:r>
              <a:rPr lang="de-DE" b="0" dirty="0" err="1"/>
              <a:t>Mamad</a:t>
            </a:r>
            <a:r>
              <a:rPr lang="de-DE" b="0" dirty="0"/>
              <a:t> </a:t>
            </a:r>
            <a:r>
              <a:rPr lang="de-DE" b="0" dirty="0" err="1"/>
              <a:t>Farrahi</a:t>
            </a:r>
            <a:endParaRPr lang="de-DE" b="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80200E-49D2-A90E-9C6C-30815588F1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Number of Crimes by Region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AF7540-492C-3F41-1777-B67B8EABF9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E3075A1-C8E0-4AC9-B60D-1132CF388043}" type="slidenum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>
                <a:defRPr/>
              </a:pPr>
              <a:t>10</a:t>
            </a:fld>
            <a:endParaRPr lang="en-US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pic>
        <p:nvPicPr>
          <p:cNvPr id="6" name="Picture 5" descr="A picture containing text, screenshot, line, parallel&#10;&#10;Description automatically generated">
            <a:extLst>
              <a:ext uri="{FF2B5EF4-FFF2-40B4-BE49-F238E27FC236}">
                <a16:creationId xmlns:a16="http://schemas.microsoft.com/office/drawing/2014/main" id="{84443B71-2803-35F4-8B46-366940D9CF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410" y="865148"/>
            <a:ext cx="10451179" cy="5127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8292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D8FF02-79D2-4303-E82D-82D1052C4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Open Data and Machine Learning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3BC38F-7674-7802-8D21-7B78B12F61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E3075A1-C8E0-4AC9-B60D-1132CF388043}" type="slidenum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>
                <a:defRPr/>
              </a:pPr>
              <a:t>11</a:t>
            </a:fld>
            <a:endParaRPr lang="en-US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pic>
        <p:nvPicPr>
          <p:cNvPr id="8194" name="Picture 2" descr="The Rise of Machine Learning - Eos">
            <a:extLst>
              <a:ext uri="{FF2B5EF4-FFF2-40B4-BE49-F238E27FC236}">
                <a16:creationId xmlns:a16="http://schemas.microsoft.com/office/drawing/2014/main" id="{819ED2F3-A38B-B6D7-F79D-52053EF2E8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4284" y="1093431"/>
            <a:ext cx="6228184" cy="4671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41157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8C8775-4249-E0FD-D3B4-0742B4CC85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668" y="30162"/>
            <a:ext cx="10657417" cy="1166589"/>
          </a:xfrm>
        </p:spPr>
        <p:txBody>
          <a:bodyPr/>
          <a:lstStyle/>
          <a:p>
            <a:r>
              <a:rPr lang="en-GB" dirty="0"/>
              <a:t>Number of Medical Examinations and Medical Expenses for Late-stage Elderly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BA6560-6070-4A05-ABBB-09B756E9F1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E3075A1-C8E0-4AC9-B60D-1132CF388043}" type="slidenum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>
                <a:defRPr/>
              </a:pPr>
              <a:t>12</a:t>
            </a:fld>
            <a:endParaRPr lang="en-US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pic>
        <p:nvPicPr>
          <p:cNvPr id="6" name="Picture 5" descr="A picture containing text, screenshot, plot, parallel&#10;&#10;Description automatically generated">
            <a:extLst>
              <a:ext uri="{FF2B5EF4-FFF2-40B4-BE49-F238E27FC236}">
                <a16:creationId xmlns:a16="http://schemas.microsoft.com/office/drawing/2014/main" id="{097FCD28-9037-EE75-6C25-9BB92CDD53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503" y="1484784"/>
            <a:ext cx="9224993" cy="4516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6280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BDFC0C-ACDE-726D-3DE7-86D827C616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291" y="155658"/>
            <a:ext cx="10657417" cy="646112"/>
          </a:xfrm>
        </p:spPr>
        <p:txBody>
          <a:bodyPr/>
          <a:lstStyle/>
          <a:p>
            <a:r>
              <a:rPr lang="en-GB" dirty="0"/>
              <a:t>Population Change in Japan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192278-F64C-E113-EF95-C5B8910363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E3075A1-C8E0-4AC9-B60D-1132CF388043}" type="slidenum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>
                <a:defRPr/>
              </a:pPr>
              <a:t>13</a:t>
            </a:fld>
            <a:endParaRPr lang="en-US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pic>
        <p:nvPicPr>
          <p:cNvPr id="6" name="Picture 5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C62C1C67-A664-47A8-59ED-47C9215479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292" y="1052736"/>
            <a:ext cx="10654628" cy="52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1049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247ABB-9529-ECB9-90F3-4B0BC5467C40}"/>
              </a:ext>
            </a:extLst>
          </p:cNvPr>
          <p:cNvSpPr>
            <a:spLocks noGrp="1"/>
          </p:cNvSpPr>
          <p:nvPr>
            <p:ph type="ctrTitle" sz="quarter"/>
          </p:nvPr>
        </p:nvSpPr>
        <p:spPr>
          <a:xfrm>
            <a:off x="488949" y="1340768"/>
            <a:ext cx="11214100" cy="1828800"/>
          </a:xfrm>
        </p:spPr>
        <p:txBody>
          <a:bodyPr wrap="square" anchor="ctr">
            <a:normAutofit/>
          </a:bodyPr>
          <a:lstStyle/>
          <a:p>
            <a:r>
              <a:rPr lang="en-DE" dirty="0"/>
              <a:t>Economical Advantages of Open-Source</a:t>
            </a:r>
            <a:br>
              <a:rPr lang="en-DE" dirty="0"/>
            </a:br>
            <a:r>
              <a:rPr lang="en-DE" dirty="0"/>
              <a:t>in China</a:t>
            </a:r>
          </a:p>
        </p:txBody>
      </p:sp>
      <p:sp>
        <p:nvSpPr>
          <p:cNvPr id="7" name="Slide Number Placeholder 6" hidden="1">
            <a:extLst>
              <a:ext uri="{FF2B5EF4-FFF2-40B4-BE49-F238E27FC236}">
                <a16:creationId xmlns:a16="http://schemas.microsoft.com/office/drawing/2014/main" id="{BE25D429-5EC3-DCBE-BCF6-96717316D05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904312" y="6525068"/>
            <a:ext cx="541777" cy="226714"/>
          </a:xfrm>
        </p:spPr>
        <p:txBody>
          <a:bodyPr/>
          <a:lstStyle/>
          <a:p>
            <a:pPr>
              <a:spcAft>
                <a:spcPts val="600"/>
              </a:spcAft>
              <a:defRPr/>
            </a:pPr>
            <a:fld id="{4E3075A1-C8E0-4AC9-B60D-1132CF388043}" type="slidenum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>
                <a:spcAft>
                  <a:spcPts val="600"/>
                </a:spcAft>
                <a:defRPr/>
              </a:pPr>
              <a:t>14</a:t>
            </a:fld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pic>
        <p:nvPicPr>
          <p:cNvPr id="1026" name="Picture 2" descr="Volksrepublik China – Wikipedia">
            <a:extLst>
              <a:ext uri="{FF2B5EF4-FFF2-40B4-BE49-F238E27FC236}">
                <a16:creationId xmlns:a16="http://schemas.microsoft.com/office/drawing/2014/main" id="{C53F1892-DC76-8B12-F86F-2B20880BBD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1743" y="3429744"/>
            <a:ext cx="4608512" cy="3074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56707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8A7B44-D956-F023-4981-46623A9A00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98" y="409132"/>
            <a:ext cx="10657417" cy="646112"/>
          </a:xfrm>
        </p:spPr>
        <p:txBody>
          <a:bodyPr/>
          <a:lstStyle/>
          <a:p>
            <a:r>
              <a:rPr lang="en-DE" dirty="0"/>
              <a:t>Introduce Apollo Project</a:t>
            </a:r>
          </a:p>
        </p:txBody>
      </p:sp>
      <p:pic>
        <p:nvPicPr>
          <p:cNvPr id="6" name="Content Placeholder 5" descr="A picture containing graphics, font, graphic design, design&#10;&#10;Description automatically generated">
            <a:extLst>
              <a:ext uri="{FF2B5EF4-FFF2-40B4-BE49-F238E27FC236}">
                <a16:creationId xmlns:a16="http://schemas.microsoft.com/office/drawing/2014/main" id="{FADD18DC-A35C-E37F-7455-6902ADE3FF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200" y="2545773"/>
            <a:ext cx="10668000" cy="1842654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4CCC64-0BF0-5371-B805-4F839093E5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E3075A1-C8E0-4AC9-B60D-1132CF388043}" type="slidenum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>
                <a:defRPr/>
              </a:pPr>
              <a:t>15</a:t>
            </a:fld>
            <a:endParaRPr lang="en-US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32600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1008F-FCEC-89D4-297F-E09E3CACF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</a:t>
            </a:r>
            <a:r>
              <a:rPr lang="en-DE" dirty="0"/>
              <a:t>n GitHub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43D009-6F75-CF9C-7CBE-6D5D411454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E3075A1-C8E0-4AC9-B60D-1132CF388043}" type="slidenum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>
                <a:defRPr/>
              </a:pPr>
              <a:t>16</a:t>
            </a:fld>
            <a:endParaRPr lang="en-US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pic>
        <p:nvPicPr>
          <p:cNvPr id="6" name="Picture 5" descr="A group of people's faces&#10;&#10;Description automatically generated with low confidence">
            <a:extLst>
              <a:ext uri="{FF2B5EF4-FFF2-40B4-BE49-F238E27FC236}">
                <a16:creationId xmlns:a16="http://schemas.microsoft.com/office/drawing/2014/main" id="{0C8CD36E-FE41-2922-730C-DA514FD723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24" y="1628800"/>
            <a:ext cx="4847956" cy="2218556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41000"/>
              </a:srgbClr>
            </a:outerShdw>
          </a:effectLst>
        </p:spPr>
      </p:pic>
      <p:pic>
        <p:nvPicPr>
          <p:cNvPr id="9" name="Picture 8" descr="A screenshot of a phone&#10;&#10;Description automatically generated with low confidence">
            <a:extLst>
              <a:ext uri="{FF2B5EF4-FFF2-40B4-BE49-F238E27FC236}">
                <a16:creationId xmlns:a16="http://schemas.microsoft.com/office/drawing/2014/main" id="{97A929CB-AE5D-3268-1F73-019BA03E9E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2144" y="2241755"/>
            <a:ext cx="2743844" cy="3211202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34945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100968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E3C58-6FB5-7AB0-DABB-13955E05C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Benefits of Open-source approach for Baidu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7CDD54-06A8-E452-C567-F888AD789B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E3075A1-C8E0-4AC9-B60D-1132CF388043}" type="slidenum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>
                <a:defRPr/>
              </a:pPr>
              <a:t>17</a:t>
            </a:fld>
            <a:endParaRPr lang="en-US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pic>
        <p:nvPicPr>
          <p:cNvPr id="5" name="Picture 2" descr="10 must-haves for successful team collaboration | Slack">
            <a:extLst>
              <a:ext uri="{FF2B5EF4-FFF2-40B4-BE49-F238E27FC236}">
                <a16:creationId xmlns:a16="http://schemas.microsoft.com/office/drawing/2014/main" id="{4CC7E218-D7C4-56F8-3F18-B571E17EDA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668" y="1124744"/>
            <a:ext cx="2736304" cy="2736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What is Agile? | Agile 101 | Agile Alliance">
            <a:extLst>
              <a:ext uri="{FF2B5EF4-FFF2-40B4-BE49-F238E27FC236}">
                <a16:creationId xmlns:a16="http://schemas.microsoft.com/office/drawing/2014/main" id="{BD8B4798-0B05-8D22-3674-8491DAD67C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6080" y="1006192"/>
            <a:ext cx="3389293" cy="2412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ifference Between Fast and Speed | Compare the Difference Between Similar  Terms">
            <a:extLst>
              <a:ext uri="{FF2B5EF4-FFF2-40B4-BE49-F238E27FC236}">
                <a16:creationId xmlns:a16="http://schemas.microsoft.com/office/drawing/2014/main" id="{1D01E140-9BCA-C69B-F16E-3F2F434062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8298" y="3861048"/>
            <a:ext cx="4647732" cy="2408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998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247ABB-9529-ECB9-90F3-4B0BC5467C40}"/>
              </a:ext>
            </a:extLst>
          </p:cNvPr>
          <p:cNvSpPr>
            <a:spLocks noGrp="1"/>
          </p:cNvSpPr>
          <p:nvPr>
            <p:ph type="ctrTitle" sz="quarter"/>
          </p:nvPr>
        </p:nvSpPr>
        <p:spPr>
          <a:xfrm>
            <a:off x="488949" y="1340768"/>
            <a:ext cx="11214100" cy="1828800"/>
          </a:xfrm>
        </p:spPr>
        <p:txBody>
          <a:bodyPr wrap="square" anchor="ctr">
            <a:normAutofit/>
          </a:bodyPr>
          <a:lstStyle/>
          <a:p>
            <a:r>
              <a:rPr lang="en-GB" dirty="0"/>
              <a:t>Cultural Impact of Open-source</a:t>
            </a:r>
            <a:br>
              <a:rPr lang="en-GB" dirty="0"/>
            </a:br>
            <a:r>
              <a:rPr lang="en-GB" dirty="0"/>
              <a:t>in Iran</a:t>
            </a:r>
            <a:endParaRPr lang="en-DE" dirty="0"/>
          </a:p>
        </p:txBody>
      </p:sp>
      <p:sp>
        <p:nvSpPr>
          <p:cNvPr id="7" name="Slide Number Placeholder 6" hidden="1">
            <a:extLst>
              <a:ext uri="{FF2B5EF4-FFF2-40B4-BE49-F238E27FC236}">
                <a16:creationId xmlns:a16="http://schemas.microsoft.com/office/drawing/2014/main" id="{BE25D429-5EC3-DCBE-BCF6-96717316D05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904312" y="6525068"/>
            <a:ext cx="541777" cy="226714"/>
          </a:xfrm>
        </p:spPr>
        <p:txBody>
          <a:bodyPr/>
          <a:lstStyle/>
          <a:p>
            <a:pPr>
              <a:spcAft>
                <a:spcPts val="600"/>
              </a:spcAft>
              <a:defRPr/>
            </a:pPr>
            <a:fld id="{4E3075A1-C8E0-4AC9-B60D-1132CF388043}" type="slidenum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>
                <a:spcAft>
                  <a:spcPts val="600"/>
                </a:spcAft>
                <a:defRPr/>
              </a:pPr>
              <a:t>18</a:t>
            </a:fld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pic>
        <p:nvPicPr>
          <p:cNvPr id="3" name="Picture 2" descr="Iran's Flag? – NUFDI">
            <a:extLst>
              <a:ext uri="{FF2B5EF4-FFF2-40B4-BE49-F238E27FC236}">
                <a16:creationId xmlns:a16="http://schemas.microsoft.com/office/drawing/2014/main" id="{E2922049-9A94-AF9F-DA95-8C4F2DF842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4809" y="3163381"/>
            <a:ext cx="5662380" cy="3240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08924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64184F-03B5-44AA-7512-B78FDA24BF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291" y="260648"/>
            <a:ext cx="10657417" cy="646112"/>
          </a:xfrm>
        </p:spPr>
        <p:txBody>
          <a:bodyPr/>
          <a:lstStyle/>
          <a:p>
            <a:r>
              <a:rPr lang="en-DE" dirty="0"/>
              <a:t>Vazirmatn Font</a:t>
            </a:r>
          </a:p>
        </p:txBody>
      </p:sp>
      <p:pic>
        <p:nvPicPr>
          <p:cNvPr id="6" name="Content Placeholder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CA4E9361-623A-9551-D575-DA7C9137D4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5382" y="1729974"/>
            <a:ext cx="9441236" cy="3398052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A15F90-2051-61A2-7130-86BFB7CB8A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E3075A1-C8E0-4AC9-B60D-1132CF388043}" type="slidenum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>
                <a:defRPr/>
              </a:pPr>
              <a:t>19</a:t>
            </a:fld>
            <a:endParaRPr lang="en-US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01237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2C90F26-20CE-4ED8-ABF3-95C6CBE55C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 wrap="square" anchor="ctr">
            <a:normAutofit/>
          </a:bodyPr>
          <a:lstStyle/>
          <a:p>
            <a:r>
              <a:rPr lang="de-DE" dirty="0" err="1"/>
              <a:t>Introduction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97708DB-5B93-4923-96B6-E0A908CE5A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4230" y="2003019"/>
            <a:ext cx="5386917" cy="3951288"/>
          </a:xfrm>
        </p:spPr>
        <p:txBody>
          <a:bodyPr wrap="square" anchor="t">
            <a:normAutofit/>
          </a:bodyPr>
          <a:lstStyle/>
          <a:p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What is Open Source Software?</a:t>
            </a:r>
          </a:p>
          <a:p>
            <a:r>
              <a:rPr lang="en-GB" dirty="0">
                <a:solidFill>
                  <a:srgbClr val="374151"/>
                </a:solidFill>
                <a:latin typeface="Söhne"/>
              </a:rPr>
              <a:t>What are benefits?</a:t>
            </a:r>
            <a:endParaRPr lang="de-DE" dirty="0"/>
          </a:p>
        </p:txBody>
      </p:sp>
      <p:pic>
        <p:nvPicPr>
          <p:cNvPr id="1026" name="Picture 2" descr="Asia - Wikipedia">
            <a:extLst>
              <a:ext uri="{FF2B5EF4-FFF2-40B4-BE49-F238E27FC236}">
                <a16:creationId xmlns:a16="http://schemas.microsoft.com/office/drawing/2014/main" id="{1B3B6E16-7353-1705-248A-8A662B325C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904312" y="570094"/>
            <a:ext cx="2405444" cy="2405444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7154523-2BCB-4F5A-AC05-79CE38BF98E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904312" y="6525068"/>
            <a:ext cx="541777" cy="22671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defRPr/>
            </a:pPr>
            <a:fld id="{4E3075A1-C8E0-4AC9-B60D-1132CF388043}" type="slidenum">
              <a:rPr lang="en-US" sz="900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>
                <a:lnSpc>
                  <a:spcPct val="90000"/>
                </a:lnSpc>
                <a:spcAft>
                  <a:spcPts val="600"/>
                </a:spcAft>
                <a:defRPr/>
              </a:pPr>
              <a:t>2</a:t>
            </a:fld>
            <a:endParaRPr lang="en-US" sz="90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pic>
        <p:nvPicPr>
          <p:cNvPr id="1032" name="Picture 8" descr="GitHub Logos and Usage · GitHub">
            <a:extLst>
              <a:ext uri="{FF2B5EF4-FFF2-40B4-BE49-F238E27FC236}">
                <a16:creationId xmlns:a16="http://schemas.microsoft.com/office/drawing/2014/main" id="{52D56BEF-4740-E240-FCA1-559F6A8782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4934" y="3712638"/>
            <a:ext cx="1939378" cy="1939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No photo description available.">
            <a:extLst>
              <a:ext uri="{FF2B5EF4-FFF2-40B4-BE49-F238E27FC236}">
                <a16:creationId xmlns:a16="http://schemas.microsoft.com/office/drawing/2014/main" id="{8FA51625-9BB5-66F7-1FC7-5A8BB0FBBF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3437" y="3429000"/>
            <a:ext cx="4734951" cy="2525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7622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9759F0-50CC-338F-F8EE-76B14687A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Vazirmatn's</a:t>
            </a:r>
            <a:r>
              <a:rPr lang="en-GB" dirty="0"/>
              <a:t> Popularity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FDF3C5-1E20-ACE6-6561-D07DC13BDA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E3075A1-C8E0-4AC9-B60D-1132CF388043}" type="slidenum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>
                <a:defRPr/>
              </a:pPr>
              <a:t>20</a:t>
            </a:fld>
            <a:endParaRPr lang="en-US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pic>
        <p:nvPicPr>
          <p:cNvPr id="8" name="Picture 7" descr="A screenshot of a phone&#10;&#10;Description automatically generated with low confidence">
            <a:extLst>
              <a:ext uri="{FF2B5EF4-FFF2-40B4-BE49-F238E27FC236}">
                <a16:creationId xmlns:a16="http://schemas.microsoft.com/office/drawing/2014/main" id="{ECC51065-0774-6940-BA11-20DF61349A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00" y="2825750"/>
            <a:ext cx="2032000" cy="1206500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29598"/>
              </a:srgbClr>
            </a:outerShdw>
          </a:effectLst>
        </p:spPr>
      </p:pic>
      <p:pic>
        <p:nvPicPr>
          <p:cNvPr id="10" name="Picture 9" descr="A screenshot of a phone&#10;&#10;Description automatically generated with medium confidence">
            <a:extLst>
              <a:ext uri="{FF2B5EF4-FFF2-40B4-BE49-F238E27FC236}">
                <a16:creationId xmlns:a16="http://schemas.microsoft.com/office/drawing/2014/main" id="{7AD14C6B-A447-92E4-E041-72E14FC951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496" y="3717032"/>
            <a:ext cx="1803400" cy="2273300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29598"/>
              </a:srgbClr>
            </a:outerShdw>
          </a:effectLst>
        </p:spPr>
      </p:pic>
      <p:pic>
        <p:nvPicPr>
          <p:cNvPr id="14" name="Content Placeholder 13" descr="A group of people in circles&#10;&#10;Description automatically generated with low confidence">
            <a:extLst>
              <a:ext uri="{FF2B5EF4-FFF2-40B4-BE49-F238E27FC236}">
                <a16:creationId xmlns:a16="http://schemas.microsoft.com/office/drawing/2014/main" id="{877F01A1-6D69-7D37-0465-FAAF0D6D5F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4072" y="931862"/>
            <a:ext cx="3759200" cy="1638300"/>
          </a:xfrm>
          <a:effectLst>
            <a:outerShdw blurRad="50800" dist="50800" dir="5400000" algn="ctr" rotWithShape="0">
              <a:srgbClr val="000000">
                <a:alpha val="2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359259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E25F4C-A5C4-8E95-B217-AADB4B2D7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Vazirmatn's</a:t>
            </a:r>
            <a:r>
              <a:rPr lang="en-GB" dirty="0"/>
              <a:t> Impact on Society</a:t>
            </a:r>
            <a:endParaRPr lang="en-DE" dirty="0"/>
          </a:p>
        </p:txBody>
      </p:sp>
      <p:pic>
        <p:nvPicPr>
          <p:cNvPr id="6" name="Content Placeholder 5" descr="A sign on a building&#10;&#10;Description automatically generated with low confidence">
            <a:extLst>
              <a:ext uri="{FF2B5EF4-FFF2-40B4-BE49-F238E27FC236}">
                <a16:creationId xmlns:a16="http://schemas.microsoft.com/office/drawing/2014/main" id="{1F3DF112-3257-4C3B-1274-D30E747DDA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24" y="914400"/>
            <a:ext cx="4470400" cy="25146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45D014-E9B0-FCE9-435D-26EF17FA5C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E3075A1-C8E0-4AC9-B60D-1132CF388043}" type="slidenum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>
                <a:defRPr/>
              </a:pPr>
              <a:t>21</a:t>
            </a:fld>
            <a:endParaRPr lang="en-US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pic>
        <p:nvPicPr>
          <p:cNvPr id="8" name="Picture 7" descr="A sign on a building&#10;&#10;Description automatically generated with low confidence">
            <a:extLst>
              <a:ext uri="{FF2B5EF4-FFF2-40B4-BE49-F238E27FC236}">
                <a16:creationId xmlns:a16="http://schemas.microsoft.com/office/drawing/2014/main" id="{0A66553F-0C0C-61F2-F61D-2BEEC6D1F6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0321" y="2780928"/>
            <a:ext cx="4140255" cy="308863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6D80951-79BD-BA69-B7B0-448970F18D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59392" y="399631"/>
            <a:ext cx="6912768" cy="6125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818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247ABB-9529-ECB9-90F3-4B0BC5467C40}"/>
              </a:ext>
            </a:extLst>
          </p:cNvPr>
          <p:cNvSpPr>
            <a:spLocks noGrp="1"/>
          </p:cNvSpPr>
          <p:nvPr>
            <p:ph type="ctrTitle" sz="quarter"/>
          </p:nvPr>
        </p:nvSpPr>
        <p:spPr>
          <a:xfrm>
            <a:off x="488949" y="1340768"/>
            <a:ext cx="11214100" cy="1828800"/>
          </a:xfrm>
        </p:spPr>
        <p:txBody>
          <a:bodyPr wrap="square" anchor="ctr">
            <a:normAutofit/>
          </a:bodyPr>
          <a:lstStyle/>
          <a:p>
            <a:r>
              <a:rPr lang="en-GB" dirty="0"/>
              <a:t>Digital Sovereignty in India</a:t>
            </a:r>
            <a:endParaRPr lang="en-DE" dirty="0"/>
          </a:p>
        </p:txBody>
      </p:sp>
      <p:sp>
        <p:nvSpPr>
          <p:cNvPr id="7" name="Slide Number Placeholder 6" hidden="1">
            <a:extLst>
              <a:ext uri="{FF2B5EF4-FFF2-40B4-BE49-F238E27FC236}">
                <a16:creationId xmlns:a16="http://schemas.microsoft.com/office/drawing/2014/main" id="{BE25D429-5EC3-DCBE-BCF6-96717316D05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904312" y="6525068"/>
            <a:ext cx="541777" cy="226714"/>
          </a:xfrm>
        </p:spPr>
        <p:txBody>
          <a:bodyPr/>
          <a:lstStyle/>
          <a:p>
            <a:pPr>
              <a:spcAft>
                <a:spcPts val="600"/>
              </a:spcAft>
              <a:defRPr/>
            </a:pPr>
            <a:fld id="{4E3075A1-C8E0-4AC9-B60D-1132CF388043}" type="slidenum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>
                <a:spcAft>
                  <a:spcPts val="600"/>
                </a:spcAft>
                <a:defRPr/>
              </a:pPr>
              <a:t>22</a:t>
            </a:fld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64B9023D-805B-AEB4-67EB-7DE52049E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7723" y="2996952"/>
            <a:ext cx="4756552" cy="3169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54563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1D4630-6B14-4AE4-F0D9-49EFE5BB4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Rising Indian Tech Solutions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9AAF50-714F-5391-3395-F129905A0E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E3075A1-C8E0-4AC9-B60D-1132CF388043}" type="slidenum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>
                <a:defRPr/>
              </a:pPr>
              <a:t>23</a:t>
            </a:fld>
            <a:endParaRPr lang="en-US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pic>
        <p:nvPicPr>
          <p:cNvPr id="8" name="Picture 7" descr="A picture containing text, font, clipart, graphics&#10;&#10;Description automatically generated">
            <a:extLst>
              <a:ext uri="{FF2B5EF4-FFF2-40B4-BE49-F238E27FC236}">
                <a16:creationId xmlns:a16="http://schemas.microsoft.com/office/drawing/2014/main" id="{47B0CB53-5669-BA53-CBAC-578E8135AB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448" y="1368423"/>
            <a:ext cx="3968441" cy="2232248"/>
          </a:xfrm>
          <a:prstGeom prst="rect">
            <a:avLst/>
          </a:prstGeom>
        </p:spPr>
      </p:pic>
      <p:pic>
        <p:nvPicPr>
          <p:cNvPr id="10" name="Picture 9" descr="A picture containing text, screenshot, mobile phone&#10;&#10;Description automatically generated">
            <a:extLst>
              <a:ext uri="{FF2B5EF4-FFF2-40B4-BE49-F238E27FC236}">
                <a16:creationId xmlns:a16="http://schemas.microsoft.com/office/drawing/2014/main" id="{36AA8AA3-3F3E-EF70-EE87-F80A219B6F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9174" y="3612436"/>
            <a:ext cx="3968441" cy="2232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0092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67CDE6-2479-CB32-1D20-147D575ED7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Koo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C3A893-FA70-C222-A496-5719587544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E3075A1-C8E0-4AC9-B60D-1132CF388043}" type="slidenum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>
                <a:defRPr/>
              </a:pPr>
              <a:t>24</a:t>
            </a:fld>
            <a:endParaRPr lang="en-US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40AEC4-C1EF-BE6A-3AD6-53F0FA7AF6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7448" y="1563642"/>
            <a:ext cx="4482076" cy="4165498"/>
          </a:xfrm>
          <a:prstGeom prst="rect">
            <a:avLst/>
          </a:prstGeom>
        </p:spPr>
      </p:pic>
      <p:pic>
        <p:nvPicPr>
          <p:cNvPr id="1026" name="Picture 2" descr="VTOK - Did you #koo ? What is koo app check out the latest India made  social media app! Koo app is an #indian_twiteer #twitter alternative What  is Koo App Koo App">
            <a:extLst>
              <a:ext uri="{FF2B5EF4-FFF2-40B4-BE49-F238E27FC236}">
                <a16:creationId xmlns:a16="http://schemas.microsoft.com/office/drawing/2014/main" id="{8621D63C-E030-9233-3765-38181D606F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2478" y="2362200"/>
            <a:ext cx="3810000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01665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3F463-02A8-3628-1B21-C3145BB0F3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668" y="30163"/>
            <a:ext cx="10657417" cy="646112"/>
          </a:xfrm>
        </p:spPr>
        <p:txBody>
          <a:bodyPr wrap="square" anchor="ctr">
            <a:normAutofit/>
          </a:bodyPr>
          <a:lstStyle/>
          <a:p>
            <a:r>
              <a:rPr lang="en-DE" dirty="0"/>
              <a:t>BharOS</a:t>
            </a:r>
          </a:p>
        </p:txBody>
      </p:sp>
      <p:pic>
        <p:nvPicPr>
          <p:cNvPr id="5" name="Picture 4" descr="A picture containing text, screenshot, mobile phone&#10;&#10;Description automatically generated">
            <a:extLst>
              <a:ext uri="{FF2B5EF4-FFF2-40B4-BE49-F238E27FC236}">
                <a16:creationId xmlns:a16="http://schemas.microsoft.com/office/drawing/2014/main" id="{88D52EC0-3654-833F-0E2A-DDD9DE7076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7067" y="914400"/>
            <a:ext cx="9076266" cy="5105400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BB75BC-60CF-89AB-0D9A-BFB1051399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70847" y="6525068"/>
            <a:ext cx="541777" cy="22671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defRPr/>
            </a:pPr>
            <a:fld id="{4E3075A1-C8E0-4AC9-B60D-1132CF388043}" type="slidenum">
              <a:rPr lang="en-US" sz="900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>
                <a:lnSpc>
                  <a:spcPct val="90000"/>
                </a:lnSpc>
                <a:spcAft>
                  <a:spcPts val="600"/>
                </a:spcAft>
                <a:defRPr/>
              </a:pPr>
              <a:t>25</a:t>
            </a:fld>
            <a:endParaRPr lang="en-US" sz="90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88825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3483C7-C143-8644-B54A-7E72E0C026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668" y="111504"/>
            <a:ext cx="10657417" cy="646112"/>
          </a:xfrm>
        </p:spPr>
        <p:txBody>
          <a:bodyPr/>
          <a:lstStyle/>
          <a:p>
            <a:r>
              <a:rPr lang="en-DE" dirty="0"/>
              <a:t>Conclusion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001834A3-87B3-A325-AAA0-55ED7112034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7899002"/>
              </p:ext>
            </p:extLst>
          </p:nvPr>
        </p:nvGraphicFramePr>
        <p:xfrm>
          <a:off x="719668" y="1182300"/>
          <a:ext cx="11001424" cy="4493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00712">
                  <a:extLst>
                    <a:ext uri="{9D8B030D-6E8A-4147-A177-3AD203B41FA5}">
                      <a16:colId xmlns:a16="http://schemas.microsoft.com/office/drawing/2014/main" val="3604484130"/>
                    </a:ext>
                  </a:extLst>
                </a:gridCol>
                <a:gridCol w="5500712">
                  <a:extLst>
                    <a:ext uri="{9D8B030D-6E8A-4147-A177-3AD203B41FA5}">
                      <a16:colId xmlns:a16="http://schemas.microsoft.com/office/drawing/2014/main" val="309083449"/>
                    </a:ext>
                  </a:extLst>
                </a:gridCol>
              </a:tblGrid>
              <a:tr h="898680">
                <a:tc>
                  <a:txBody>
                    <a:bodyPr/>
                    <a:lstStyle/>
                    <a:p>
                      <a:r>
                        <a:rPr lang="en-DE" sz="2400" dirty="0"/>
                        <a:t>Asia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sz="2400" dirty="0"/>
                        <a:t>Germany 🇩🇪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3171362"/>
                  </a:ext>
                </a:extLst>
              </a:tr>
              <a:tr h="898680">
                <a:tc>
                  <a:txBody>
                    <a:bodyPr/>
                    <a:lstStyle/>
                    <a:p>
                      <a:r>
                        <a:rPr lang="en-DE" sz="2400" dirty="0"/>
                        <a:t>🇯🇵 Japan open-data and elderly insight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sz="2400" dirty="0"/>
                        <a:t>Common challenge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2872672"/>
                  </a:ext>
                </a:extLst>
              </a:tr>
              <a:tr h="898680">
                <a:tc>
                  <a:txBody>
                    <a:bodyPr/>
                    <a:lstStyle/>
                    <a:p>
                      <a:r>
                        <a:rPr lang="en-DE" sz="2400" dirty="0"/>
                        <a:t>🇨🇳 Apollo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sz="2400" dirty="0"/>
                        <a:t>Faster adaptibility of car industry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4766852"/>
                  </a:ext>
                </a:extLst>
              </a:tr>
              <a:tr h="898680">
                <a:tc>
                  <a:txBody>
                    <a:bodyPr/>
                    <a:lstStyle/>
                    <a:p>
                      <a:r>
                        <a:rPr lang="en-DE" sz="2400" dirty="0"/>
                        <a:t>🇮🇷 Vazirmatin font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sz="2400" dirty="0"/>
                        <a:t>Duden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4355831"/>
                  </a:ext>
                </a:extLst>
              </a:tr>
              <a:tr h="898680">
                <a:tc>
                  <a:txBody>
                    <a:bodyPr/>
                    <a:lstStyle/>
                    <a:p>
                      <a:r>
                        <a:rPr lang="en-DE" sz="2400" dirty="0"/>
                        <a:t>🇮🇳 Digital Sovereignty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2400" dirty="0"/>
                        <a:t>Alternative products</a:t>
                      </a:r>
                      <a:endParaRPr lang="en-DE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5029066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6ACF29-D4BB-D39F-213F-15B206DFDE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E3075A1-C8E0-4AC9-B60D-1132CF388043}" type="slidenum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>
                <a:defRPr/>
              </a:pPr>
              <a:t>26</a:t>
            </a:fld>
            <a:endParaRPr lang="en-US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067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FC8504-6A6D-6BC1-A65A-D308C3438E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1783" y="332656"/>
            <a:ext cx="10657417" cy="646112"/>
          </a:xfrm>
        </p:spPr>
        <p:txBody>
          <a:bodyPr/>
          <a:lstStyle/>
          <a:p>
            <a:r>
              <a:rPr lang="en-GB" dirty="0"/>
              <a:t>Policy and Governmental Level – Japan’s Open-data and aging challenge 🇯🇵🇩🇪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C2592C-4DA7-ADBC-C525-AAF271B108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E3075A1-C8E0-4AC9-B60D-1132CF388043}" type="slidenum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>
                <a:defRPr/>
              </a:pPr>
              <a:t>27</a:t>
            </a:fld>
            <a:endParaRPr lang="en-US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D885F87-0132-6FC5-CC74-4659AACFCA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2787" y="1140771"/>
            <a:ext cx="7246425" cy="5384094"/>
          </a:xfrm>
          <a:prstGeom prst="rect">
            <a:avLst/>
          </a:prstGeom>
        </p:spPr>
      </p:pic>
      <p:pic>
        <p:nvPicPr>
          <p:cNvPr id="7" name="Picture 6" descr="A picture containing text, screenshot, plot, parallel&#10;&#10;Description automatically generated">
            <a:extLst>
              <a:ext uri="{FF2B5EF4-FFF2-40B4-BE49-F238E27FC236}">
                <a16:creationId xmlns:a16="http://schemas.microsoft.com/office/drawing/2014/main" id="{D27988D3-7F5C-EBAB-EC8F-665E023356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8617" y="1389064"/>
            <a:ext cx="9983454" cy="4887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165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18AC7E-6748-27D0-E3D0-317206CED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Economic Growth – China’s Apollo and German Car Industry 🇨🇳🇩🇪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82E1EA-F05B-3E7C-0250-68DDE77DBD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E3075A1-C8E0-4AC9-B60D-1132CF388043}" type="slidenum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>
                <a:defRPr/>
              </a:pPr>
              <a:t>28</a:t>
            </a:fld>
            <a:endParaRPr lang="en-US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59CE73D-61C4-46B5-DB34-4F4A69DB20E3}"/>
              </a:ext>
            </a:extLst>
          </p:cNvPr>
          <p:cNvGrpSpPr/>
          <p:nvPr/>
        </p:nvGrpSpPr>
        <p:grpSpPr>
          <a:xfrm>
            <a:off x="935077" y="993650"/>
            <a:ext cx="4348917" cy="3311792"/>
            <a:chOff x="482283" y="892688"/>
            <a:chExt cx="6563365" cy="4998140"/>
          </a:xfrm>
        </p:grpSpPr>
        <p:pic>
          <p:nvPicPr>
            <p:cNvPr id="1026" name="Picture 2" descr="Grafik: Autoindustrie Umsatz in Milliarden Euro">
              <a:extLst>
                <a:ext uri="{FF2B5EF4-FFF2-40B4-BE49-F238E27FC236}">
                  <a16:creationId xmlns:a16="http://schemas.microsoft.com/office/drawing/2014/main" id="{D7C7135B-11EE-1D6C-E97E-B34181C847D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2283" y="892688"/>
              <a:ext cx="6563365" cy="42707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8479CB3-6385-BE59-6319-C1426E8C779F}"/>
                </a:ext>
              </a:extLst>
            </p:cNvPr>
            <p:cNvSpPr txBox="1"/>
            <p:nvPr/>
          </p:nvSpPr>
          <p:spPr>
            <a:xfrm>
              <a:off x="482283" y="5379884"/>
              <a:ext cx="3036635" cy="5109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600" b="0" dirty="0">
                  <a:latin typeface="+mn-lt"/>
                </a:rPr>
                <a:t>f</a:t>
              </a:r>
              <a:r>
                <a:rPr lang="en-DE" sz="1600" b="0" dirty="0">
                  <a:latin typeface="+mn-lt"/>
                </a:rPr>
                <a:t>rom </a:t>
              </a:r>
              <a:r>
                <a:rPr lang="en-GB" sz="1600" b="0" dirty="0" err="1">
                  <a:latin typeface="+mn-lt"/>
                </a:rPr>
                <a:t>vda.de</a:t>
              </a:r>
              <a:r>
                <a:rPr lang="en-GB" sz="1600" b="0" dirty="0">
                  <a:latin typeface="+mn-lt"/>
                </a:rPr>
                <a:t> at 2019</a:t>
              </a:r>
              <a:endParaRPr lang="en-DE" sz="1600" b="0" dirty="0" err="1">
                <a:latin typeface="+mn-lt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FA58BB8B-FD8A-778C-5011-4DA08F364773}"/>
              </a:ext>
            </a:extLst>
          </p:cNvPr>
          <p:cNvGrpSpPr/>
          <p:nvPr/>
        </p:nvGrpSpPr>
        <p:grpSpPr>
          <a:xfrm>
            <a:off x="798350" y="1078537"/>
            <a:ext cx="10500051" cy="5040620"/>
            <a:chOff x="695204" y="463960"/>
            <a:chExt cx="10500051" cy="5040620"/>
          </a:xfrm>
        </p:grpSpPr>
        <p:pic>
          <p:nvPicPr>
            <p:cNvPr id="11" name="Picture 4">
              <a:extLst>
                <a:ext uri="{FF2B5EF4-FFF2-40B4-BE49-F238E27FC236}">
                  <a16:creationId xmlns:a16="http://schemas.microsoft.com/office/drawing/2014/main" id="{355377ED-0446-106A-F171-C888023A584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5204" y="3690313"/>
              <a:ext cx="10500051" cy="1814267"/>
            </a:xfrm>
            <a:prstGeom prst="rect">
              <a:avLst/>
            </a:prstGeom>
            <a:solidFill>
              <a:schemeClr val="bg1"/>
            </a:solidFill>
            <a:effectLst>
              <a:glow rad="48883">
                <a:schemeClr val="accent1">
                  <a:alpha val="40000"/>
                </a:schemeClr>
              </a:glow>
              <a:outerShdw blurRad="50800" dist="80666" dir="5400000" sx="83684" sy="83684" algn="ctr" rotWithShape="0">
                <a:srgbClr val="000000"/>
              </a:outerShdw>
            </a:effectLst>
          </p:spPr>
        </p:pic>
        <p:pic>
          <p:nvPicPr>
            <p:cNvPr id="12" name="Picture 6" descr="China Flagge , chinesische Flagge , China Fahne auf Nationalflaggen.de">
              <a:extLst>
                <a:ext uri="{FF2B5EF4-FFF2-40B4-BE49-F238E27FC236}">
                  <a16:creationId xmlns:a16="http://schemas.microsoft.com/office/drawing/2014/main" id="{BA4BDBFB-6FD7-3166-DFF0-7709E0F692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87505" y="463960"/>
              <a:ext cx="3986880" cy="26600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894032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E0496-1D91-F488-D56F-22164B8CBC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Elli as an Example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6DDBBC-E219-0D58-5AE8-C817342627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E3075A1-C8E0-4AC9-B60D-1132CF388043}" type="slidenum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>
                <a:defRPr/>
              </a:pPr>
              <a:t>29</a:t>
            </a:fld>
            <a:endParaRPr lang="en-US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38C46C-A81B-A5A8-9742-378FE00317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668" y="1128540"/>
            <a:ext cx="8843791" cy="3384376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C6A1FD2A-B7C9-F8EE-2CB5-8F7BFE1441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9019" y="3590741"/>
            <a:ext cx="2748879" cy="2748879"/>
          </a:xfrm>
          <a:prstGeom prst="rect">
            <a:avLst/>
          </a:prstGeom>
          <a:noFill/>
          <a:effectLst>
            <a:glow rad="117771">
              <a:schemeClr val="bg1">
                <a:alpha val="40000"/>
              </a:schemeClr>
            </a:glow>
            <a:outerShdw blurRad="50800" dist="50800" dir="5400000" algn="ctr" rotWithShape="0">
              <a:srgbClr val="000000">
                <a:alpha val="40346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65570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EB20B1-7BDC-9A41-72B1-CD677DA51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Benfits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2C6B68-2CC4-6692-C73B-AC09DCA610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Cost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10C38A6-3127-4A16-22EC-03AA441F79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GB" dirty="0"/>
              <a:t>Customization</a:t>
            </a:r>
            <a:endParaRPr lang="en-D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2AAEF7-6EF0-7BEE-3E3B-D38AF3F11E9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E3075A1-C8E0-4AC9-B60D-1132CF388043}" type="slidenum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>
                <a:defRPr/>
              </a:pPr>
              <a:t>3</a:t>
            </a:fld>
            <a:endParaRPr lang="en-US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pic>
        <p:nvPicPr>
          <p:cNvPr id="2052" name="Picture 4" descr="No Cost Credit Card Processing for Small Business">
            <a:extLst>
              <a:ext uri="{FF2B5EF4-FFF2-40B4-BE49-F238E27FC236}">
                <a16:creationId xmlns:a16="http://schemas.microsoft.com/office/drawing/2014/main" id="{4601A394-9342-BB60-68DA-44CD92C352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416" y="2780928"/>
            <a:ext cx="2726116" cy="2376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Product Customization: Benefits, Examples, &amp; Tips">
            <a:extLst>
              <a:ext uri="{FF2B5EF4-FFF2-40B4-BE49-F238E27FC236}">
                <a16:creationId xmlns:a16="http://schemas.microsoft.com/office/drawing/2014/main" id="{A54F9766-DBF2-28CC-5142-DF48F0CB81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8639" y="2914104"/>
            <a:ext cx="5271346" cy="2109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62617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14B130-6E06-FDB6-5A25-C917BA43BB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Cultural Influence – Iran and </a:t>
            </a:r>
            <a:r>
              <a:rPr lang="en-GB" dirty="0" err="1"/>
              <a:t>Vazirmatn</a:t>
            </a:r>
            <a:r>
              <a:rPr lang="en-GB" dirty="0"/>
              <a:t> Font 🇮🇷🇩🇪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19B7CD-9C03-F48D-B42B-6BFD9DB66B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E3075A1-C8E0-4AC9-B60D-1132CF388043}" type="slidenum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>
                <a:defRPr/>
              </a:pPr>
              <a:t>30</a:t>
            </a:fld>
            <a:endParaRPr lang="en-US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pic>
        <p:nvPicPr>
          <p:cNvPr id="3074" name="Picture 2" descr="Duden | Sprache sagt alles.">
            <a:extLst>
              <a:ext uri="{FF2B5EF4-FFF2-40B4-BE49-F238E27FC236}">
                <a16:creationId xmlns:a16="http://schemas.microsoft.com/office/drawing/2014/main" id="{110FE83F-4006-A44A-B775-0CAA963B37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8658" y="1628800"/>
            <a:ext cx="3600400" cy="36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German-Speaking Countries Around the World">
            <a:extLst>
              <a:ext uri="{FF2B5EF4-FFF2-40B4-BE49-F238E27FC236}">
                <a16:creationId xmlns:a16="http://schemas.microsoft.com/office/drawing/2014/main" id="{79226C79-5BD8-26A6-0D9B-D0B6607CBA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1464" y="1263553"/>
            <a:ext cx="3911840" cy="4330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45885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5B123-7D1B-6573-DFCC-7285B9899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641" y="106218"/>
            <a:ext cx="10657417" cy="646112"/>
          </a:xfrm>
        </p:spPr>
        <p:txBody>
          <a:bodyPr/>
          <a:lstStyle/>
          <a:p>
            <a:r>
              <a:rPr lang="en-GB" dirty="0"/>
              <a:t>Digital Sovereignty and India 🇮🇳🇩🇪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653A77-4350-225C-82E4-0BA8C58775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E3075A1-C8E0-4AC9-B60D-1132CF388043}" type="slidenum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>
                <a:defRPr/>
              </a:pPr>
              <a:t>31</a:t>
            </a:fld>
            <a:endParaRPr lang="en-US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D6E24D-203F-04D3-B1A4-B4AA35E11F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4495" y="964364"/>
            <a:ext cx="6963010" cy="5173753"/>
          </a:xfrm>
          <a:prstGeom prst="rect">
            <a:avLst/>
          </a:prstGeom>
        </p:spPr>
      </p:pic>
      <p:pic>
        <p:nvPicPr>
          <p:cNvPr id="4100" name="Picture 4" descr="Is data privacy a thing of the past in a digital world? | World Economic  Forum">
            <a:extLst>
              <a:ext uri="{FF2B5EF4-FFF2-40B4-BE49-F238E27FC236}">
                <a16:creationId xmlns:a16="http://schemas.microsoft.com/office/drawing/2014/main" id="{135E8B54-5DF3-2701-E9E3-88DC117E05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641" y="1874937"/>
            <a:ext cx="7376142" cy="4149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picture containing text, font, clipart, graphics&#10;&#10;Description automatically generated">
            <a:extLst>
              <a:ext uri="{FF2B5EF4-FFF2-40B4-BE49-F238E27FC236}">
                <a16:creationId xmlns:a16="http://schemas.microsoft.com/office/drawing/2014/main" id="{6DB99D7C-3406-35FC-AB61-84A151E296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5386" y="3905869"/>
            <a:ext cx="3968441" cy="2232248"/>
          </a:xfrm>
          <a:prstGeom prst="rect">
            <a:avLst/>
          </a:prstGeom>
        </p:spPr>
      </p:pic>
      <p:pic>
        <p:nvPicPr>
          <p:cNvPr id="6" name="Picture 5" descr="A picture containing text, screenshot, mobile phone&#10;&#10;Description automatically generated">
            <a:extLst>
              <a:ext uri="{FF2B5EF4-FFF2-40B4-BE49-F238E27FC236}">
                <a16:creationId xmlns:a16="http://schemas.microsoft.com/office/drawing/2014/main" id="{A58C7C63-A6DC-2B65-F652-0DB07CB96F2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2001" y="1196752"/>
            <a:ext cx="3968441" cy="2232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39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D1F10-9C17-F4CA-3EBD-0791B8ABC4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Asia &amp; Germany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5E0CE9-66B8-7A77-BE62-4FFE7DFD39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E3075A1-C8E0-4AC9-B60D-1132CF388043}" type="slidenum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>
                <a:defRPr/>
              </a:pPr>
              <a:t>32</a:t>
            </a:fld>
            <a:endParaRPr lang="en-US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pic>
        <p:nvPicPr>
          <p:cNvPr id="5122" name="Picture 2" descr="Asia - Wikipedia">
            <a:extLst>
              <a:ext uri="{FF2B5EF4-FFF2-40B4-BE49-F238E27FC236}">
                <a16:creationId xmlns:a16="http://schemas.microsoft.com/office/drawing/2014/main" id="{7B559752-0FC5-B9D2-3320-ABB2911BD9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432" y="1066428"/>
            <a:ext cx="4725144" cy="4725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B388BD83-476D-D54A-E5E4-1747F61415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1941" y="1066428"/>
            <a:ext cx="4725144" cy="4725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49041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3483C7-C143-8644-B54A-7E72E0C026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668" y="111504"/>
            <a:ext cx="10657417" cy="646112"/>
          </a:xfrm>
        </p:spPr>
        <p:txBody>
          <a:bodyPr/>
          <a:lstStyle/>
          <a:p>
            <a:r>
              <a:rPr lang="en-DE" dirty="0"/>
              <a:t>Summary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001834A3-87B3-A325-AAA0-55ED7112034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1684467"/>
              </p:ext>
            </p:extLst>
          </p:nvPr>
        </p:nvGraphicFramePr>
        <p:xfrm>
          <a:off x="719668" y="1182300"/>
          <a:ext cx="11001424" cy="4493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00712">
                  <a:extLst>
                    <a:ext uri="{9D8B030D-6E8A-4147-A177-3AD203B41FA5}">
                      <a16:colId xmlns:a16="http://schemas.microsoft.com/office/drawing/2014/main" val="3604484130"/>
                    </a:ext>
                  </a:extLst>
                </a:gridCol>
                <a:gridCol w="5500712">
                  <a:extLst>
                    <a:ext uri="{9D8B030D-6E8A-4147-A177-3AD203B41FA5}">
                      <a16:colId xmlns:a16="http://schemas.microsoft.com/office/drawing/2014/main" val="309083449"/>
                    </a:ext>
                  </a:extLst>
                </a:gridCol>
              </a:tblGrid>
              <a:tr h="898680">
                <a:tc>
                  <a:txBody>
                    <a:bodyPr/>
                    <a:lstStyle/>
                    <a:p>
                      <a:r>
                        <a:rPr lang="en-DE" sz="2400" dirty="0"/>
                        <a:t>Asia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sz="2400" dirty="0"/>
                        <a:t>Germany 🇩🇪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3171362"/>
                  </a:ext>
                </a:extLst>
              </a:tr>
              <a:tr h="898680">
                <a:tc>
                  <a:txBody>
                    <a:bodyPr/>
                    <a:lstStyle/>
                    <a:p>
                      <a:r>
                        <a:rPr lang="en-DE" sz="2400" dirty="0"/>
                        <a:t>🇯🇵 Japan open-data and elderly insight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sz="2400" dirty="0"/>
                        <a:t>New solutions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2872672"/>
                  </a:ext>
                </a:extLst>
              </a:tr>
              <a:tr h="898680">
                <a:tc>
                  <a:txBody>
                    <a:bodyPr/>
                    <a:lstStyle/>
                    <a:p>
                      <a:r>
                        <a:rPr lang="en-DE" sz="2400" dirty="0"/>
                        <a:t>🇨🇳 Apollo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sz="2400" dirty="0"/>
                        <a:t>Faster adaptibility of car industry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4766852"/>
                  </a:ext>
                </a:extLst>
              </a:tr>
              <a:tr h="898680">
                <a:tc>
                  <a:txBody>
                    <a:bodyPr/>
                    <a:lstStyle/>
                    <a:p>
                      <a:r>
                        <a:rPr lang="en-DE" sz="2400" dirty="0"/>
                        <a:t>🇮🇷 Vazirmatin font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sz="2400" dirty="0"/>
                        <a:t>Duden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4355831"/>
                  </a:ext>
                </a:extLst>
              </a:tr>
              <a:tr h="898680">
                <a:tc>
                  <a:txBody>
                    <a:bodyPr/>
                    <a:lstStyle/>
                    <a:p>
                      <a:r>
                        <a:rPr lang="en-DE" sz="2400" dirty="0"/>
                        <a:t>🇮🇳 Digital Sovereignty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sz="2400" dirty="0"/>
                        <a:t>Same approach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5029066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6ACF29-D4BB-D39F-213F-15B206DFDE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E3075A1-C8E0-4AC9-B60D-1132CF388043}" type="slidenum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>
                <a:defRPr/>
              </a:pPr>
              <a:t>33</a:t>
            </a:fld>
            <a:endParaRPr lang="en-US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71669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4CF385-D30A-FF6F-DF7C-0DFAEA8F0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Finishing!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929627-23F3-181C-7844-2BB5AF3380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E3075A1-C8E0-4AC9-B60D-1132CF388043}" type="slidenum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>
                <a:defRPr/>
              </a:pPr>
              <a:t>34</a:t>
            </a:fld>
            <a:endParaRPr lang="en-US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pic>
        <p:nvPicPr>
          <p:cNvPr id="1026" name="Picture 2" descr="Linux at 25: Q&amp;A With Linus Torvalds - IEEE Spectrum">
            <a:extLst>
              <a:ext uri="{FF2B5EF4-FFF2-40B4-BE49-F238E27FC236}">
                <a16:creationId xmlns:a16="http://schemas.microsoft.com/office/drawing/2014/main" id="{72090CC8-424A-ED04-8C9E-67998AE7A8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9575" y="1174440"/>
            <a:ext cx="6012160" cy="4509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10 must-haves for successful team collaboration | Slack">
            <a:extLst>
              <a:ext uri="{FF2B5EF4-FFF2-40B4-BE49-F238E27FC236}">
                <a16:creationId xmlns:a16="http://schemas.microsoft.com/office/drawing/2014/main" id="{519394B5-C3BC-4B93-1698-F0A79400C1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432" y="2852936"/>
            <a:ext cx="3240360" cy="3240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009757-B204-C280-13B4-7BDDABFBE0AD}"/>
              </a:ext>
            </a:extLst>
          </p:cNvPr>
          <p:cNvSpPr txBox="1"/>
          <p:nvPr/>
        </p:nvSpPr>
        <p:spPr>
          <a:xfrm>
            <a:off x="545049" y="1378604"/>
            <a:ext cx="48845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i="0" dirty="0">
                <a:solidFill>
                  <a:srgbClr val="374151"/>
                </a:solidFill>
                <a:effectLst/>
                <a:latin typeface="Söhne"/>
              </a:rPr>
              <a:t>It’s is about sharing ideas, trust, and working together.</a:t>
            </a:r>
            <a:endParaRPr lang="en-DE" sz="2400" b="0" dirty="0" err="1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809332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CF0D1D-7508-9523-3519-EEB7DB51D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Benfits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984354-9267-E6E6-8102-DA2C596991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Collaboration</a:t>
            </a:r>
            <a:endParaRPr lang="en-DE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9766EAC-7B2A-100A-4269-3839209CD1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GB" dirty="0"/>
              <a:t>Transparency</a:t>
            </a:r>
            <a:endParaRPr lang="en-D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EA3AE9-94FF-8934-9CE0-CA561182856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E3075A1-C8E0-4AC9-B60D-1132CF388043}" type="slidenum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>
                <a:defRPr/>
              </a:pPr>
              <a:t>4</a:t>
            </a:fld>
            <a:endParaRPr lang="en-US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pic>
        <p:nvPicPr>
          <p:cNvPr id="3074" name="Picture 2" descr="10 must-haves for successful team collaboration | Slack">
            <a:extLst>
              <a:ext uri="{FF2B5EF4-FFF2-40B4-BE49-F238E27FC236}">
                <a16:creationId xmlns:a16="http://schemas.microsoft.com/office/drawing/2014/main" id="{9208D7AA-EE66-D2C0-6395-115E89A567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5480" y="2292350"/>
            <a:ext cx="3240360" cy="3240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Transparency | European Data Protection Supervisor">
            <a:extLst>
              <a:ext uri="{FF2B5EF4-FFF2-40B4-BE49-F238E27FC236}">
                <a16:creationId xmlns:a16="http://schemas.microsoft.com/office/drawing/2014/main" id="{C2FF9321-C8C5-B915-071F-2EADAB593AD4}"/>
              </a:ext>
            </a:extLst>
          </p:cNvPr>
          <p:cNvPicPr>
            <a:picLocks noGrp="1" noChangeAspect="1" noChangeArrowheads="1"/>
          </p:cNvPicPr>
          <p:nvPr>
            <p:ph sz="quarter" idx="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2064" y="2503487"/>
            <a:ext cx="3365500" cy="281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86407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4BEE57-5F34-1364-19A5-592F4C890A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Benefits</a:t>
            </a:r>
            <a:endParaRPr lang="en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5824EF-AAC0-B354-7387-A11E65BD4B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Security</a:t>
            </a:r>
            <a:endParaRPr lang="en-DE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EE9FE9A-63D5-9507-591E-643FBF3423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GB" dirty="0"/>
              <a:t>Innovation</a:t>
            </a:r>
            <a:endParaRPr lang="en-D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69138C-C5FE-D4DD-C78D-6C70A7A48A3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E3075A1-C8E0-4AC9-B60D-1132CF388043}" type="slidenum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>
                <a:defRPr/>
              </a:pPr>
              <a:t>5</a:t>
            </a:fld>
            <a:endParaRPr lang="en-US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pic>
        <p:nvPicPr>
          <p:cNvPr id="4098" name="Picture 2" descr="Is Cybersecurity Hard to Learn? 9 Tips for Success | Simplilearn">
            <a:extLst>
              <a:ext uri="{FF2B5EF4-FFF2-40B4-BE49-F238E27FC236}">
                <a16:creationId xmlns:a16="http://schemas.microsoft.com/office/drawing/2014/main" id="{C13B4D12-912E-F479-3707-795AF48DB0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400" y="3098816"/>
            <a:ext cx="3953903" cy="2224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The Missing Link Between ESG and Corporate Innovation - Knowledge at Wharton">
            <a:extLst>
              <a:ext uri="{FF2B5EF4-FFF2-40B4-BE49-F238E27FC236}">
                <a16:creationId xmlns:a16="http://schemas.microsoft.com/office/drawing/2014/main" id="{46C067FB-1B1A-AB1B-112E-095CC8328B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6040" y="3009217"/>
            <a:ext cx="3574859" cy="2403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16220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2B983E-7C79-6BFA-D4BC-2886441DD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Successful Open Source Examples</a:t>
            </a:r>
            <a:endParaRPr lang="en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8FC845-124C-1B43-865C-B4B9990FC4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Telegram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B84D6F0-D42E-9250-5BB3-3D8D9F9EF01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DE" dirty="0"/>
              <a:t>Linux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714B2B-6F5F-8099-F58C-62901AA934D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E3075A1-C8E0-4AC9-B60D-1132CF388043}" type="slidenum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>
                <a:defRPr/>
              </a:pPr>
              <a:t>6</a:t>
            </a:fld>
            <a:endParaRPr lang="en-US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pic>
        <p:nvPicPr>
          <p:cNvPr id="5122" name="Picture 2" descr="Telegram (software) - Wikipedia">
            <a:extLst>
              <a:ext uri="{FF2B5EF4-FFF2-40B4-BE49-F238E27FC236}">
                <a16:creationId xmlns:a16="http://schemas.microsoft.com/office/drawing/2014/main" id="{204131CC-157A-21A7-6EC5-26CFB79730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440" y="2996952"/>
            <a:ext cx="2610370" cy="2610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Linux Logo, symbol, meaning, history, PNG, brand">
            <a:extLst>
              <a:ext uri="{FF2B5EF4-FFF2-40B4-BE49-F238E27FC236}">
                <a16:creationId xmlns:a16="http://schemas.microsoft.com/office/drawing/2014/main" id="{070DAED7-C017-5728-0D24-7A4C70C028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6308" y="2780928"/>
            <a:ext cx="5450212" cy="3065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39294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051FF2-0FA7-82DA-4A79-AA82519318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391" y="192088"/>
            <a:ext cx="10657417" cy="646112"/>
          </a:xfrm>
        </p:spPr>
        <p:txBody>
          <a:bodyPr wrap="square" anchor="ctr">
            <a:normAutofit/>
          </a:bodyPr>
          <a:lstStyle/>
          <a:p>
            <a:r>
              <a:rPr lang="en-DE" dirty="0"/>
              <a:t>Structure</a:t>
            </a:r>
          </a:p>
        </p:txBody>
      </p:sp>
      <p:pic>
        <p:nvPicPr>
          <p:cNvPr id="10" name="Picture 2" descr="Asia - Wikipedia">
            <a:extLst>
              <a:ext uri="{FF2B5EF4-FFF2-40B4-BE49-F238E27FC236}">
                <a16:creationId xmlns:a16="http://schemas.microsoft.com/office/drawing/2014/main" id="{D84F5F24-849C-7678-97D4-191D31A356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74700" y="914400"/>
            <a:ext cx="5105400" cy="5105400"/>
          </a:xfrm>
          <a:prstGeom prst="rect">
            <a:avLst/>
          </a:prstGeom>
          <a:noFill/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7E661B0-3002-3707-C70C-AFD4BEA9F3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46800" y="914400"/>
            <a:ext cx="5232400" cy="5105400"/>
          </a:xfrm>
        </p:spPr>
        <p:txBody>
          <a:bodyPr wrap="square" anchor="t"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GB" sz="2600" dirty="0"/>
              <a:t>Open-data and benefits in </a:t>
            </a:r>
            <a:r>
              <a:rPr lang="en-GB" sz="2400" dirty="0"/>
              <a:t>Governmental</a:t>
            </a:r>
            <a:r>
              <a:rPr lang="en-GB" sz="2600" dirty="0"/>
              <a:t> Level in Japan 🇯🇵</a:t>
            </a:r>
          </a:p>
          <a:p>
            <a:pPr marL="457200" indent="-457200">
              <a:buFont typeface="+mj-lt"/>
              <a:buAutoNum type="arabicPeriod"/>
            </a:pPr>
            <a:endParaRPr lang="en-GB" sz="2600" dirty="0"/>
          </a:p>
          <a:p>
            <a:pPr marL="457200" indent="-457200">
              <a:buFont typeface="+mj-lt"/>
              <a:buAutoNum type="arabicPeriod"/>
            </a:pPr>
            <a:r>
              <a:rPr lang="en-GB" sz="2600" dirty="0"/>
              <a:t>Car Industry and Economical Level in China 🇨🇳</a:t>
            </a:r>
          </a:p>
          <a:p>
            <a:pPr marL="457200" indent="-457200">
              <a:buFont typeface="+mj-lt"/>
              <a:buAutoNum type="arabicPeriod"/>
            </a:pPr>
            <a:endParaRPr lang="en-GB" sz="2600" dirty="0"/>
          </a:p>
          <a:p>
            <a:pPr marL="457200" indent="-457200">
              <a:buFont typeface="+mj-lt"/>
              <a:buAutoNum type="arabicPeriod"/>
            </a:pPr>
            <a:r>
              <a:rPr lang="en-GB" sz="2600" dirty="0"/>
              <a:t>Cultural advantages in Iran 🇮🇷</a:t>
            </a:r>
          </a:p>
          <a:p>
            <a:pPr marL="457200" indent="-457200">
              <a:buFont typeface="+mj-lt"/>
              <a:buAutoNum type="arabicPeriod"/>
            </a:pPr>
            <a:endParaRPr lang="en-GB" sz="2600" dirty="0"/>
          </a:p>
          <a:p>
            <a:pPr marL="457200" indent="-457200">
              <a:buFont typeface="+mj-lt"/>
              <a:buAutoNum type="arabicPeriod"/>
            </a:pPr>
            <a:r>
              <a:rPr lang="en-GB" sz="2600" dirty="0"/>
              <a:t>Digital Sovereignty in India 🇮🇳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A917A2-70F2-EC27-548A-094D507EEE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04312" y="6525068"/>
            <a:ext cx="541777" cy="22671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defRPr/>
            </a:pPr>
            <a:fld id="{4E3075A1-C8E0-4AC9-B60D-1132CF388043}" type="slidenum">
              <a:rPr lang="en-US" sz="900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>
                <a:lnSpc>
                  <a:spcPct val="90000"/>
                </a:lnSpc>
                <a:spcAft>
                  <a:spcPts val="600"/>
                </a:spcAft>
                <a:defRPr/>
              </a:pPr>
              <a:t>7</a:t>
            </a:fld>
            <a:endParaRPr lang="en-US" sz="90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85418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247ABB-9529-ECB9-90F3-4B0BC5467C40}"/>
              </a:ext>
            </a:extLst>
          </p:cNvPr>
          <p:cNvSpPr>
            <a:spLocks noGrp="1"/>
          </p:cNvSpPr>
          <p:nvPr>
            <p:ph type="ctrTitle" sz="quarter"/>
          </p:nvPr>
        </p:nvSpPr>
        <p:spPr>
          <a:xfrm>
            <a:off x="488949" y="1340768"/>
            <a:ext cx="11214100" cy="1828800"/>
          </a:xfrm>
        </p:spPr>
        <p:txBody>
          <a:bodyPr wrap="square" anchor="ctr">
            <a:normAutofit/>
          </a:bodyPr>
          <a:lstStyle/>
          <a:p>
            <a:r>
              <a:rPr lang="en-GB" dirty="0"/>
              <a:t>Policy and Governmental Level in Japan</a:t>
            </a:r>
            <a:endParaRPr lang="en-DE" dirty="0"/>
          </a:p>
        </p:txBody>
      </p:sp>
      <p:sp>
        <p:nvSpPr>
          <p:cNvPr id="7" name="Slide Number Placeholder 6" hidden="1">
            <a:extLst>
              <a:ext uri="{FF2B5EF4-FFF2-40B4-BE49-F238E27FC236}">
                <a16:creationId xmlns:a16="http://schemas.microsoft.com/office/drawing/2014/main" id="{BE25D429-5EC3-DCBE-BCF6-96717316D05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904312" y="6525068"/>
            <a:ext cx="541777" cy="226714"/>
          </a:xfrm>
        </p:spPr>
        <p:txBody>
          <a:bodyPr/>
          <a:lstStyle/>
          <a:p>
            <a:pPr>
              <a:spcAft>
                <a:spcPts val="600"/>
              </a:spcAft>
              <a:defRPr/>
            </a:pPr>
            <a:fld id="{4E3075A1-C8E0-4AC9-B60D-1132CF388043}" type="slidenum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>
                <a:spcAft>
                  <a:spcPts val="600"/>
                </a:spcAft>
                <a:defRPr/>
              </a:pPr>
              <a:t>8</a:t>
            </a:fld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pic>
        <p:nvPicPr>
          <p:cNvPr id="8" name="Picture 4" descr="Japan - Wikipedia">
            <a:extLst>
              <a:ext uri="{FF2B5EF4-FFF2-40B4-BE49-F238E27FC236}">
                <a16:creationId xmlns:a16="http://schemas.microsoft.com/office/drawing/2014/main" id="{5C16575C-C18A-5954-193B-7E967AC052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1757" y="3200935"/>
            <a:ext cx="4628483" cy="308565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20300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AF0FD7-2933-E9BD-7080-7246A47DE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Overnight Travel Statistics Survey</a:t>
            </a:r>
            <a:endParaRPr lang="en-DE" dirty="0"/>
          </a:p>
        </p:txBody>
      </p:sp>
      <p:pic>
        <p:nvPicPr>
          <p:cNvPr id="6" name="Content Placeholder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AEB0E2F7-EC0B-6281-9568-B426696CA0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101" y="914400"/>
            <a:ext cx="10458198" cy="51054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4CAD96-DBD6-3832-B17F-70D591FD4E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E3075A1-C8E0-4AC9-B60D-1132CF388043}" type="slidenum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>
                <a:defRPr/>
              </a:pPr>
              <a:t>9</a:t>
            </a:fld>
            <a:endParaRPr lang="en-US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6402463"/>
      </p:ext>
    </p:extLst>
  </p:cSld>
  <p:clrMapOvr>
    <a:masterClrMapping/>
  </p:clrMapOvr>
</p:sld>
</file>

<file path=ppt/theme/theme1.xml><?xml version="1.0" encoding="utf-8"?>
<a:theme xmlns:a="http://schemas.openxmlformats.org/drawingml/2006/main" name="i3_powerpoint_2016_wide">
  <a:themeElements>
    <a:clrScheme name="LS3 Scheme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63D79"/>
      </a:accent1>
      <a:accent2>
        <a:srgbClr val="B92700"/>
      </a:accent2>
      <a:accent3>
        <a:srgbClr val="008439"/>
      </a:accent3>
      <a:accent4>
        <a:srgbClr val="B97000"/>
      </a:accent4>
      <a:accent5>
        <a:srgbClr val="D8DADC"/>
      </a:accent5>
      <a:accent6>
        <a:srgbClr val="3F3F3F"/>
      </a:accent6>
      <a:hlink>
        <a:srgbClr val="063D79"/>
      </a:hlink>
      <a:folHlink>
        <a:srgbClr val="D8DADC"/>
      </a:folHlink>
    </a:clrScheme>
    <a:fontScheme name="Vorlag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600" b="1" i="0" u="none" strike="noStrike" cap="none" normalizeH="0" baseline="0" dirty="0" smtClean="0">
            <a:ln>
              <a:noFill/>
            </a:ln>
            <a:solidFill>
              <a:schemeClr val="tx1"/>
            </a:solidFill>
            <a:effectLst/>
            <a:latin typeface="+mn-lt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 Rounded MT Bold" pitchFamily="34" charset="0"/>
          </a:defRPr>
        </a:defPPr>
      </a:lstStyle>
    </a:lnDef>
    <a:txDef>
      <a:spPr>
        <a:noFill/>
      </a:spPr>
      <a:bodyPr wrap="square" rtlCol="0">
        <a:spAutoFit/>
      </a:bodyPr>
      <a:lstStyle>
        <a:defPPr>
          <a:defRPr sz="1600" b="0" dirty="0" err="1" smtClean="0">
            <a:latin typeface="+mn-lt"/>
          </a:defRPr>
        </a:defPPr>
      </a:lstStyle>
    </a:txDef>
  </a:objectDefaults>
  <a:extraClrSchemeLst>
    <a:extraClrScheme>
      <a:clrScheme name="Vorlage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ag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orlage 3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age 4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age 5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age 6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age 7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räsentation1" id="{2FFA4946-9F4B-4605-8084-75765F482D84}" vid="{CE7CD113-EA7C-43EC-B83E-E9DFC241FB65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3873</TotalTime>
  <Words>2620</Words>
  <Application>Microsoft Macintosh PowerPoint</Application>
  <PresentationFormat>Widescreen</PresentationFormat>
  <Paragraphs>290</Paragraphs>
  <Slides>34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2" baseType="lpstr">
      <vt:lpstr>Arial</vt:lpstr>
      <vt:lpstr>Arial Rounded MT Bold</vt:lpstr>
      <vt:lpstr>Segoe UI</vt:lpstr>
      <vt:lpstr>Söhne</vt:lpstr>
      <vt:lpstr>Times New Roman</vt:lpstr>
      <vt:lpstr>Wingdings</vt:lpstr>
      <vt:lpstr>Wingdings 3</vt:lpstr>
      <vt:lpstr>i3_powerpoint_2016_wide</vt:lpstr>
      <vt:lpstr>Open Source Software and Digital Sovereignity in Asia: Lessons for Germany</vt:lpstr>
      <vt:lpstr>Introduction</vt:lpstr>
      <vt:lpstr>Benfits</vt:lpstr>
      <vt:lpstr>Benfits</vt:lpstr>
      <vt:lpstr>Benefits</vt:lpstr>
      <vt:lpstr>Successful Open Source Examples</vt:lpstr>
      <vt:lpstr>Structure</vt:lpstr>
      <vt:lpstr>Policy and Governmental Level in Japan</vt:lpstr>
      <vt:lpstr>Overnight Travel Statistics Survey</vt:lpstr>
      <vt:lpstr>Number of Crimes by Region</vt:lpstr>
      <vt:lpstr>Open Data and Machine Learning</vt:lpstr>
      <vt:lpstr>Number of Medical Examinations and Medical Expenses for Late-stage Elderly</vt:lpstr>
      <vt:lpstr>Population Change in Japan</vt:lpstr>
      <vt:lpstr>Economical Advantages of Open-Source in China</vt:lpstr>
      <vt:lpstr>Introduce Apollo Project</vt:lpstr>
      <vt:lpstr>On GitHub</vt:lpstr>
      <vt:lpstr>Benefits of Open-source approach for Baidu</vt:lpstr>
      <vt:lpstr>Cultural Impact of Open-source in Iran</vt:lpstr>
      <vt:lpstr>Vazirmatn Font</vt:lpstr>
      <vt:lpstr>Vazirmatn's Popularity</vt:lpstr>
      <vt:lpstr>Vazirmatn's Impact on Society</vt:lpstr>
      <vt:lpstr>Digital Sovereignty in India</vt:lpstr>
      <vt:lpstr>Rising Indian Tech Solutions</vt:lpstr>
      <vt:lpstr>Koo</vt:lpstr>
      <vt:lpstr>BharOS</vt:lpstr>
      <vt:lpstr>Conclusion</vt:lpstr>
      <vt:lpstr>Policy and Governmental Level – Japan’s Open-data and aging challenge 🇯🇵🇩🇪</vt:lpstr>
      <vt:lpstr>Economic Growth – China’s Apollo and German Car Industry 🇨🇳🇩🇪</vt:lpstr>
      <vt:lpstr>Elli as an Example</vt:lpstr>
      <vt:lpstr>Cultural Influence – Iran and Vazirmatn Font 🇮🇷🇩🇪</vt:lpstr>
      <vt:lpstr>Digital Sovereignty and India 🇮🇳🇩🇪</vt:lpstr>
      <vt:lpstr>Asia &amp; Germany</vt:lpstr>
      <vt:lpstr>Summary</vt:lpstr>
      <vt:lpstr>Finishing!</vt:lpstr>
    </vt:vector>
  </TitlesOfParts>
  <Company>Universitaet Wuerzburg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christopher.metter</dc:creator>
  <cp:lastModifiedBy>Seyedmohammad Farrahi</cp:lastModifiedBy>
  <cp:revision>361</cp:revision>
  <dcterms:created xsi:type="dcterms:W3CDTF">2016-06-17T10:34:47Z</dcterms:created>
  <dcterms:modified xsi:type="dcterms:W3CDTF">2023-07-16T12:05:52Z</dcterms:modified>
</cp:coreProperties>
</file>